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handoutMasterIdLst>
    <p:handoutMasterId r:id="rId56"/>
  </p:handoutMasterIdLst>
  <p:sldIdLst>
    <p:sldId id="2561" r:id="rId2"/>
    <p:sldId id="2562" r:id="rId3"/>
    <p:sldId id="2563" r:id="rId4"/>
    <p:sldId id="2566" r:id="rId5"/>
    <p:sldId id="2574" r:id="rId6"/>
    <p:sldId id="2592" r:id="rId7"/>
    <p:sldId id="2597" r:id="rId8"/>
    <p:sldId id="2594" r:id="rId9"/>
    <p:sldId id="2595" r:id="rId10"/>
    <p:sldId id="2596" r:id="rId11"/>
    <p:sldId id="2576" r:id="rId12"/>
    <p:sldId id="2598" r:id="rId13"/>
    <p:sldId id="2577" r:id="rId14"/>
    <p:sldId id="2599" r:id="rId15"/>
    <p:sldId id="2600" r:id="rId16"/>
    <p:sldId id="2601" r:id="rId17"/>
    <p:sldId id="2608" r:id="rId18"/>
    <p:sldId id="2603" r:id="rId19"/>
    <p:sldId id="2607" r:id="rId20"/>
    <p:sldId id="2612" r:id="rId21"/>
    <p:sldId id="2604" r:id="rId22"/>
    <p:sldId id="2611" r:id="rId23"/>
    <p:sldId id="640" r:id="rId24"/>
    <p:sldId id="2609" r:id="rId25"/>
    <p:sldId id="2610" r:id="rId26"/>
    <p:sldId id="2613" r:id="rId27"/>
    <p:sldId id="2631" r:id="rId28"/>
    <p:sldId id="2614" r:id="rId29"/>
    <p:sldId id="1196" r:id="rId30"/>
    <p:sldId id="2579" r:id="rId31"/>
    <p:sldId id="2639" r:id="rId32"/>
    <p:sldId id="2636" r:id="rId33"/>
    <p:sldId id="2617" r:id="rId34"/>
    <p:sldId id="2618" r:id="rId35"/>
    <p:sldId id="2619" r:id="rId36"/>
    <p:sldId id="2580" r:id="rId37"/>
    <p:sldId id="2620" r:id="rId38"/>
    <p:sldId id="2640" r:id="rId39"/>
    <p:sldId id="2581" r:id="rId40"/>
    <p:sldId id="2615" r:id="rId41"/>
    <p:sldId id="2621" r:id="rId42"/>
    <p:sldId id="2624" r:id="rId43"/>
    <p:sldId id="2625" r:id="rId44"/>
    <p:sldId id="2629" r:id="rId45"/>
    <p:sldId id="2628" r:id="rId46"/>
    <p:sldId id="2630" r:id="rId47"/>
    <p:sldId id="963" r:id="rId48"/>
    <p:sldId id="962" r:id="rId49"/>
    <p:sldId id="2622" r:id="rId50"/>
    <p:sldId id="2637" r:id="rId51"/>
    <p:sldId id="2632" r:id="rId52"/>
    <p:sldId id="2623" r:id="rId53"/>
    <p:sldId id="2633"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egrating EMDR Into Couples Therapy: Enhancing Relationships Through Trauma-Informed Practices" id="{F5E4D46F-D946-A848-9931-7EA87A3EA80E}">
          <p14:sldIdLst>
            <p14:sldId id="2561"/>
            <p14:sldId id="2562"/>
          </p14:sldIdLst>
        </p14:section>
        <p14:section name="Introduction" id="{8ECE4A1D-511A-9D4F-B1F9-A34CBCE65035}">
          <p14:sldIdLst>
            <p14:sldId id="2563"/>
            <p14:sldId id="2566"/>
          </p14:sldIdLst>
        </p14:section>
        <p14:section name="Challenges and Considerations" id="{8D84776F-6215-7845-8772-EA86307912DA}">
          <p14:sldIdLst>
            <p14:sldId id="2574"/>
            <p14:sldId id="2592"/>
            <p14:sldId id="2597"/>
            <p14:sldId id="2594"/>
            <p14:sldId id="2595"/>
            <p14:sldId id="2596"/>
            <p14:sldId id="2576"/>
            <p14:sldId id="2598"/>
            <p14:sldId id="2577"/>
            <p14:sldId id="2599"/>
            <p14:sldId id="2600"/>
            <p14:sldId id="2601"/>
            <p14:sldId id="2608"/>
          </p14:sldIdLst>
        </p14:section>
        <p14:section name="Assessment and Contracting" id="{110E3374-B2C6-9845-8447-B1D3E44461AF}">
          <p14:sldIdLst>
            <p14:sldId id="2603"/>
            <p14:sldId id="2607"/>
            <p14:sldId id="2612"/>
            <p14:sldId id="2604"/>
            <p14:sldId id="2611"/>
            <p14:sldId id="640"/>
            <p14:sldId id="2609"/>
            <p14:sldId id="2610"/>
            <p14:sldId id="2613"/>
            <p14:sldId id="2631"/>
            <p14:sldId id="2614"/>
            <p14:sldId id="1196"/>
            <p14:sldId id="2579"/>
            <p14:sldId id="2639"/>
            <p14:sldId id="2636"/>
            <p14:sldId id="2617"/>
            <p14:sldId id="2618"/>
            <p14:sldId id="2619"/>
            <p14:sldId id="2580"/>
            <p14:sldId id="2620"/>
            <p14:sldId id="2640"/>
          </p14:sldIdLst>
        </p14:section>
        <p14:section name="Treatment Approaches" id="{8B36AB8F-5902-C64C-9548-60F262E1C2C0}">
          <p14:sldIdLst>
            <p14:sldId id="2581"/>
            <p14:sldId id="2615"/>
            <p14:sldId id="2621"/>
            <p14:sldId id="2624"/>
            <p14:sldId id="2625"/>
            <p14:sldId id="2629"/>
            <p14:sldId id="2628"/>
            <p14:sldId id="2630"/>
            <p14:sldId id="963"/>
            <p14:sldId id="962"/>
            <p14:sldId id="2622"/>
            <p14:sldId id="2637"/>
            <p14:sldId id="2632"/>
            <p14:sldId id="2623"/>
            <p14:sldId id="2633"/>
          </p14:sldIdLst>
        </p14:section>
        <p14:section name="Case Studies and Examples" id="{D442B85F-CE54-DA4D-B63B-E05C0F63A014}">
          <p14:sldIdLst/>
        </p14:section>
        <p14:section name="Conclusion" id="{2A349340-5C69-2A43-A034-53718F99319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9572"/>
    <a:srgbClr val="D65F2C"/>
    <a:srgbClr val="ACCBC8"/>
    <a:srgbClr val="B3D0CD"/>
    <a:srgbClr val="349686"/>
    <a:srgbClr val="121E30"/>
    <a:srgbClr val="253D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352955-933F-7847-AE21-CAAB0123CF96}" v="225" dt="2025-08-30T03:36:07.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43371" autoAdjust="0"/>
    <p:restoredTop sz="93483" autoAdjust="0"/>
  </p:normalViewPr>
  <p:slideViewPr>
    <p:cSldViewPr snapToGrid="0">
      <p:cViewPr varScale="1">
        <p:scale>
          <a:sx n="53" d="100"/>
          <a:sy n="53" d="100"/>
        </p:scale>
        <p:origin x="176" y="2192"/>
      </p:cViewPr>
      <p:guideLst/>
    </p:cSldViewPr>
  </p:slideViewPr>
  <p:outlineViewPr>
    <p:cViewPr>
      <p:scale>
        <a:sx n="33" d="100"/>
        <a:sy n="33" d="100"/>
      </p:scale>
      <p:origin x="0" y="-492"/>
    </p:cViewPr>
  </p:outlineViewPr>
  <p:notesTextViewPr>
    <p:cViewPr>
      <p:scale>
        <a:sx n="1" d="1"/>
        <a:sy n="1" d="1"/>
      </p:scale>
      <p:origin x="0" y="0"/>
    </p:cViewPr>
  </p:notesTextViewPr>
  <p:sorterViewPr>
    <p:cViewPr>
      <p:scale>
        <a:sx n="110" d="100"/>
        <a:sy n="110"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1F5C2D-63DE-45AC-ACBD-887B9DC0E4F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BA41FA8C-3120-4EE4-ACD6-EB05582ECAF2}">
      <dgm:prSet/>
      <dgm:spPr/>
      <dgm:t>
        <a:bodyPr/>
        <a:lstStyle/>
        <a:p>
          <a:r>
            <a:rPr lang="en-US" dirty="0"/>
            <a:t>Horizontal Assessment</a:t>
          </a:r>
        </a:p>
      </dgm:t>
    </dgm:pt>
    <dgm:pt modelId="{D194125C-5942-4608-A7B8-02708A526F5A}" type="parTrans" cxnId="{554AE4AC-5817-4A5F-B870-18D00E5C2394}">
      <dgm:prSet/>
      <dgm:spPr/>
      <dgm:t>
        <a:bodyPr/>
        <a:lstStyle/>
        <a:p>
          <a:endParaRPr lang="en-US"/>
        </a:p>
      </dgm:t>
    </dgm:pt>
    <dgm:pt modelId="{E4E41EE7-C928-4DB8-9DD8-2DE112FBD619}" type="sibTrans" cxnId="{554AE4AC-5817-4A5F-B870-18D00E5C2394}">
      <dgm:prSet/>
      <dgm:spPr/>
      <dgm:t>
        <a:bodyPr/>
        <a:lstStyle/>
        <a:p>
          <a:endParaRPr lang="en-US"/>
        </a:p>
      </dgm:t>
    </dgm:pt>
    <dgm:pt modelId="{AD62A054-DE40-400C-94E3-3F8AFDDEDD2E}">
      <dgm:prSet/>
      <dgm:spPr/>
      <dgm:t>
        <a:bodyPr/>
        <a:lstStyle/>
        <a:p>
          <a:r>
            <a:rPr lang="en-US"/>
            <a:t>Pathological recursive patterns </a:t>
          </a:r>
        </a:p>
      </dgm:t>
    </dgm:pt>
    <dgm:pt modelId="{7420090E-97F8-467C-A297-9D5BE562A696}" type="parTrans" cxnId="{0B5627A1-6F6A-44AB-8D43-9CDE203DCF08}">
      <dgm:prSet/>
      <dgm:spPr/>
      <dgm:t>
        <a:bodyPr/>
        <a:lstStyle/>
        <a:p>
          <a:endParaRPr lang="en-US"/>
        </a:p>
      </dgm:t>
    </dgm:pt>
    <dgm:pt modelId="{61567F82-4150-4393-97DD-876EA35EC976}" type="sibTrans" cxnId="{0B5627A1-6F6A-44AB-8D43-9CDE203DCF08}">
      <dgm:prSet/>
      <dgm:spPr/>
      <dgm:t>
        <a:bodyPr/>
        <a:lstStyle/>
        <a:p>
          <a:endParaRPr lang="en-US"/>
        </a:p>
      </dgm:t>
    </dgm:pt>
    <dgm:pt modelId="{A41D2DE5-FE9B-47F8-89E0-306D80F7A575}">
      <dgm:prSet/>
      <dgm:spPr/>
      <dgm:t>
        <a:bodyPr/>
        <a:lstStyle/>
        <a:p>
          <a:r>
            <a:rPr lang="en-US"/>
            <a:t>Boundary violations: physical, verbal, emotional</a:t>
          </a:r>
        </a:p>
      </dgm:t>
    </dgm:pt>
    <dgm:pt modelId="{12D2B401-4273-4EAB-87B3-FAFD2DE4F999}" type="parTrans" cxnId="{BD446277-C162-4DDC-BED6-73AB3DEAFB65}">
      <dgm:prSet/>
      <dgm:spPr/>
      <dgm:t>
        <a:bodyPr/>
        <a:lstStyle/>
        <a:p>
          <a:endParaRPr lang="en-US"/>
        </a:p>
      </dgm:t>
    </dgm:pt>
    <dgm:pt modelId="{DE6C4333-477E-4C1D-AA39-0C7E0410429A}" type="sibTrans" cxnId="{BD446277-C162-4DDC-BED6-73AB3DEAFB65}">
      <dgm:prSet/>
      <dgm:spPr/>
      <dgm:t>
        <a:bodyPr/>
        <a:lstStyle/>
        <a:p>
          <a:endParaRPr lang="en-US"/>
        </a:p>
      </dgm:t>
    </dgm:pt>
    <dgm:pt modelId="{3A0D0035-D36C-49A0-9C2C-54D408387E0B}">
      <dgm:prSet/>
      <dgm:spPr/>
      <dgm:t>
        <a:bodyPr/>
        <a:lstStyle/>
        <a:p>
          <a:r>
            <a:rPr lang="en-US"/>
            <a:t>Power dynamics; manipulation; deception</a:t>
          </a:r>
        </a:p>
      </dgm:t>
    </dgm:pt>
    <dgm:pt modelId="{9DA2DD88-4A72-476D-8F61-9D8B1D27753C}" type="parTrans" cxnId="{521749DC-93C7-4793-8E99-69B6512A423E}">
      <dgm:prSet/>
      <dgm:spPr/>
      <dgm:t>
        <a:bodyPr/>
        <a:lstStyle/>
        <a:p>
          <a:endParaRPr lang="en-US"/>
        </a:p>
      </dgm:t>
    </dgm:pt>
    <dgm:pt modelId="{60CF05E2-780B-4A9C-A1D5-A5A0B153BB8E}" type="sibTrans" cxnId="{521749DC-93C7-4793-8E99-69B6512A423E}">
      <dgm:prSet/>
      <dgm:spPr/>
      <dgm:t>
        <a:bodyPr/>
        <a:lstStyle/>
        <a:p>
          <a:endParaRPr lang="en-US"/>
        </a:p>
      </dgm:t>
    </dgm:pt>
    <dgm:pt modelId="{76F7EA2D-244A-4F4A-BF6B-EC7B95D3FEAE}">
      <dgm:prSet/>
      <dgm:spPr/>
      <dgm:t>
        <a:bodyPr/>
        <a:lstStyle/>
        <a:p>
          <a:r>
            <a:rPr lang="en-US" dirty="0"/>
            <a:t>Lack of shared narrative</a:t>
          </a:r>
        </a:p>
      </dgm:t>
    </dgm:pt>
    <dgm:pt modelId="{1F5CF1DA-3D7F-472B-95AF-C9C2B9D96FBD}" type="parTrans" cxnId="{FD0A8B22-14D8-45AE-8E79-7BE7184F7ABC}">
      <dgm:prSet/>
      <dgm:spPr/>
      <dgm:t>
        <a:bodyPr/>
        <a:lstStyle/>
        <a:p>
          <a:endParaRPr lang="en-US"/>
        </a:p>
      </dgm:t>
    </dgm:pt>
    <dgm:pt modelId="{41F773D7-6B5D-44A5-9815-C54EEA2517C7}" type="sibTrans" cxnId="{FD0A8B22-14D8-45AE-8E79-7BE7184F7ABC}">
      <dgm:prSet/>
      <dgm:spPr/>
      <dgm:t>
        <a:bodyPr/>
        <a:lstStyle/>
        <a:p>
          <a:endParaRPr lang="en-US"/>
        </a:p>
      </dgm:t>
    </dgm:pt>
    <dgm:pt modelId="{83D4F554-3F2C-4D4A-A932-359332789093}">
      <dgm:prSet/>
      <dgm:spPr/>
      <dgm:t>
        <a:bodyPr/>
        <a:lstStyle/>
        <a:p>
          <a:r>
            <a:rPr lang="en-US" dirty="0"/>
            <a:t>Dysfunctional communication strategies</a:t>
          </a:r>
        </a:p>
      </dgm:t>
    </dgm:pt>
    <dgm:pt modelId="{3DE4A291-B73D-40DC-B863-D723D28C1BF2}" type="parTrans" cxnId="{CF581A99-907E-4B56-8229-48ED58A5C67C}">
      <dgm:prSet/>
      <dgm:spPr/>
      <dgm:t>
        <a:bodyPr/>
        <a:lstStyle/>
        <a:p>
          <a:endParaRPr lang="en-US"/>
        </a:p>
      </dgm:t>
    </dgm:pt>
    <dgm:pt modelId="{50F79441-98F4-4EC3-B7A7-A354B933A287}" type="sibTrans" cxnId="{CF581A99-907E-4B56-8229-48ED58A5C67C}">
      <dgm:prSet/>
      <dgm:spPr/>
      <dgm:t>
        <a:bodyPr/>
        <a:lstStyle/>
        <a:p>
          <a:endParaRPr lang="en-US"/>
        </a:p>
      </dgm:t>
    </dgm:pt>
    <dgm:pt modelId="{5A6CCA3C-2DF0-3F4D-9F03-15A45A893B6D}" type="pres">
      <dgm:prSet presAssocID="{881F5C2D-63DE-45AC-ACBD-887B9DC0E4FC}" presName="linear" presStyleCnt="0">
        <dgm:presLayoutVars>
          <dgm:dir/>
          <dgm:animLvl val="lvl"/>
          <dgm:resizeHandles val="exact"/>
        </dgm:presLayoutVars>
      </dgm:prSet>
      <dgm:spPr/>
    </dgm:pt>
    <dgm:pt modelId="{96E0D169-E143-C145-8408-A28A1C93CF95}" type="pres">
      <dgm:prSet presAssocID="{BA41FA8C-3120-4EE4-ACD6-EB05582ECAF2}" presName="parentLin" presStyleCnt="0"/>
      <dgm:spPr/>
    </dgm:pt>
    <dgm:pt modelId="{4FEF200C-B696-244C-8E7B-20EC8904FFEE}" type="pres">
      <dgm:prSet presAssocID="{BA41FA8C-3120-4EE4-ACD6-EB05582ECAF2}" presName="parentLeftMargin" presStyleLbl="node1" presStyleIdx="0" presStyleCnt="1"/>
      <dgm:spPr/>
    </dgm:pt>
    <dgm:pt modelId="{980BBB97-FAEE-A24B-95CA-94CBB1DB94AD}" type="pres">
      <dgm:prSet presAssocID="{BA41FA8C-3120-4EE4-ACD6-EB05582ECAF2}" presName="parentText" presStyleLbl="node1" presStyleIdx="0" presStyleCnt="1">
        <dgm:presLayoutVars>
          <dgm:chMax val="0"/>
          <dgm:bulletEnabled val="1"/>
        </dgm:presLayoutVars>
      </dgm:prSet>
      <dgm:spPr/>
    </dgm:pt>
    <dgm:pt modelId="{C0541413-6CB1-1C4B-9DB2-931DD7796345}" type="pres">
      <dgm:prSet presAssocID="{BA41FA8C-3120-4EE4-ACD6-EB05582ECAF2}" presName="negativeSpace" presStyleCnt="0"/>
      <dgm:spPr/>
    </dgm:pt>
    <dgm:pt modelId="{0DC4C65E-CC23-8349-B42C-79BD1002997D}" type="pres">
      <dgm:prSet presAssocID="{BA41FA8C-3120-4EE4-ACD6-EB05582ECAF2}" presName="childText" presStyleLbl="conFgAcc1" presStyleIdx="0" presStyleCnt="1">
        <dgm:presLayoutVars>
          <dgm:bulletEnabled val="1"/>
        </dgm:presLayoutVars>
      </dgm:prSet>
      <dgm:spPr/>
    </dgm:pt>
  </dgm:ptLst>
  <dgm:cxnLst>
    <dgm:cxn modelId="{6C142002-E6D2-8842-9B80-6F39356D673B}" type="presOf" srcId="{AD62A054-DE40-400C-94E3-3F8AFDDEDD2E}" destId="{0DC4C65E-CC23-8349-B42C-79BD1002997D}" srcOrd="0" destOrd="0" presId="urn:microsoft.com/office/officeart/2005/8/layout/list1"/>
    <dgm:cxn modelId="{4A9C7F12-73A6-9447-901C-7DB426D62BF4}" type="presOf" srcId="{881F5C2D-63DE-45AC-ACBD-887B9DC0E4FC}" destId="{5A6CCA3C-2DF0-3F4D-9F03-15A45A893B6D}" srcOrd="0" destOrd="0" presId="urn:microsoft.com/office/officeart/2005/8/layout/list1"/>
    <dgm:cxn modelId="{5316B013-701A-4147-A9A0-FFF269EB1B98}" type="presOf" srcId="{BA41FA8C-3120-4EE4-ACD6-EB05582ECAF2}" destId="{4FEF200C-B696-244C-8E7B-20EC8904FFEE}" srcOrd="0" destOrd="0" presId="urn:microsoft.com/office/officeart/2005/8/layout/list1"/>
    <dgm:cxn modelId="{FD0A8B22-14D8-45AE-8E79-7BE7184F7ABC}" srcId="{BA41FA8C-3120-4EE4-ACD6-EB05582ECAF2}" destId="{76F7EA2D-244A-4F4A-BF6B-EC7B95D3FEAE}" srcOrd="3" destOrd="0" parTransId="{1F5CF1DA-3D7F-472B-95AF-C9C2B9D96FBD}" sibTransId="{41F773D7-6B5D-44A5-9815-C54EEA2517C7}"/>
    <dgm:cxn modelId="{8038F930-3683-C04B-BA35-FCEDB089075E}" type="presOf" srcId="{83D4F554-3F2C-4D4A-A932-359332789093}" destId="{0DC4C65E-CC23-8349-B42C-79BD1002997D}" srcOrd="0" destOrd="4" presId="urn:microsoft.com/office/officeart/2005/8/layout/list1"/>
    <dgm:cxn modelId="{B8B2C234-B59C-D24B-90D6-453E01BD057F}" type="presOf" srcId="{76F7EA2D-244A-4F4A-BF6B-EC7B95D3FEAE}" destId="{0DC4C65E-CC23-8349-B42C-79BD1002997D}" srcOrd="0" destOrd="3" presId="urn:microsoft.com/office/officeart/2005/8/layout/list1"/>
    <dgm:cxn modelId="{BC0D6E76-157B-7442-926D-514C05ACA2CA}" type="presOf" srcId="{BA41FA8C-3120-4EE4-ACD6-EB05582ECAF2}" destId="{980BBB97-FAEE-A24B-95CA-94CBB1DB94AD}" srcOrd="1" destOrd="0" presId="urn:microsoft.com/office/officeart/2005/8/layout/list1"/>
    <dgm:cxn modelId="{BD446277-C162-4DDC-BED6-73AB3DEAFB65}" srcId="{BA41FA8C-3120-4EE4-ACD6-EB05582ECAF2}" destId="{A41D2DE5-FE9B-47F8-89E0-306D80F7A575}" srcOrd="1" destOrd="0" parTransId="{12D2B401-4273-4EAB-87B3-FAFD2DE4F999}" sibTransId="{DE6C4333-477E-4C1D-AA39-0C7E0410429A}"/>
    <dgm:cxn modelId="{2800807A-A239-874C-B5EA-75D32F827105}" type="presOf" srcId="{A41D2DE5-FE9B-47F8-89E0-306D80F7A575}" destId="{0DC4C65E-CC23-8349-B42C-79BD1002997D}" srcOrd="0" destOrd="1" presId="urn:microsoft.com/office/officeart/2005/8/layout/list1"/>
    <dgm:cxn modelId="{CF581A99-907E-4B56-8229-48ED58A5C67C}" srcId="{BA41FA8C-3120-4EE4-ACD6-EB05582ECAF2}" destId="{83D4F554-3F2C-4D4A-A932-359332789093}" srcOrd="4" destOrd="0" parTransId="{3DE4A291-B73D-40DC-B863-D723D28C1BF2}" sibTransId="{50F79441-98F4-4EC3-B7A7-A354B933A287}"/>
    <dgm:cxn modelId="{0B5627A1-6F6A-44AB-8D43-9CDE203DCF08}" srcId="{BA41FA8C-3120-4EE4-ACD6-EB05582ECAF2}" destId="{AD62A054-DE40-400C-94E3-3F8AFDDEDD2E}" srcOrd="0" destOrd="0" parTransId="{7420090E-97F8-467C-A297-9D5BE562A696}" sibTransId="{61567F82-4150-4393-97DD-876EA35EC976}"/>
    <dgm:cxn modelId="{554AE4AC-5817-4A5F-B870-18D00E5C2394}" srcId="{881F5C2D-63DE-45AC-ACBD-887B9DC0E4FC}" destId="{BA41FA8C-3120-4EE4-ACD6-EB05582ECAF2}" srcOrd="0" destOrd="0" parTransId="{D194125C-5942-4608-A7B8-02708A526F5A}" sibTransId="{E4E41EE7-C928-4DB8-9DD8-2DE112FBD619}"/>
    <dgm:cxn modelId="{521749DC-93C7-4793-8E99-69B6512A423E}" srcId="{BA41FA8C-3120-4EE4-ACD6-EB05582ECAF2}" destId="{3A0D0035-D36C-49A0-9C2C-54D408387E0B}" srcOrd="2" destOrd="0" parTransId="{9DA2DD88-4A72-476D-8F61-9D8B1D27753C}" sibTransId="{60CF05E2-780B-4A9C-A1D5-A5A0B153BB8E}"/>
    <dgm:cxn modelId="{9435A8E4-7847-AB46-899B-AE64CCF5061D}" type="presOf" srcId="{3A0D0035-D36C-49A0-9C2C-54D408387E0B}" destId="{0DC4C65E-CC23-8349-B42C-79BD1002997D}" srcOrd="0" destOrd="2" presId="urn:microsoft.com/office/officeart/2005/8/layout/list1"/>
    <dgm:cxn modelId="{920EBEDD-0A35-8E43-A094-24035BCE032B}" type="presParOf" srcId="{5A6CCA3C-2DF0-3F4D-9F03-15A45A893B6D}" destId="{96E0D169-E143-C145-8408-A28A1C93CF95}" srcOrd="0" destOrd="0" presId="urn:microsoft.com/office/officeart/2005/8/layout/list1"/>
    <dgm:cxn modelId="{9CB17B0B-674B-BC48-B82A-5DCDF41280AA}" type="presParOf" srcId="{96E0D169-E143-C145-8408-A28A1C93CF95}" destId="{4FEF200C-B696-244C-8E7B-20EC8904FFEE}" srcOrd="0" destOrd="0" presId="urn:microsoft.com/office/officeart/2005/8/layout/list1"/>
    <dgm:cxn modelId="{3A45663D-8FCF-624A-8CB7-94A0BC1E3FB3}" type="presParOf" srcId="{96E0D169-E143-C145-8408-A28A1C93CF95}" destId="{980BBB97-FAEE-A24B-95CA-94CBB1DB94AD}" srcOrd="1" destOrd="0" presId="urn:microsoft.com/office/officeart/2005/8/layout/list1"/>
    <dgm:cxn modelId="{694F7176-79EC-4F4C-B891-9D46AFE77ACA}" type="presParOf" srcId="{5A6CCA3C-2DF0-3F4D-9F03-15A45A893B6D}" destId="{C0541413-6CB1-1C4B-9DB2-931DD7796345}" srcOrd="1" destOrd="0" presId="urn:microsoft.com/office/officeart/2005/8/layout/list1"/>
    <dgm:cxn modelId="{8D656B15-8D34-1C44-AA92-38C0C0408074}" type="presParOf" srcId="{5A6CCA3C-2DF0-3F4D-9F03-15A45A893B6D}" destId="{0DC4C65E-CC23-8349-B42C-79BD1002997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1F5C2D-63DE-45AC-ACBD-887B9DC0E4F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BA41FA8C-3120-4EE4-ACD6-EB05582ECAF2}">
      <dgm:prSet/>
      <dgm:spPr/>
      <dgm:t>
        <a:bodyPr/>
        <a:lstStyle/>
        <a:p>
          <a:r>
            <a:rPr lang="en-US" dirty="0"/>
            <a:t>Vertical Assessment</a:t>
          </a:r>
        </a:p>
      </dgm:t>
    </dgm:pt>
    <dgm:pt modelId="{D194125C-5942-4608-A7B8-02708A526F5A}" type="parTrans" cxnId="{554AE4AC-5817-4A5F-B870-18D00E5C2394}">
      <dgm:prSet/>
      <dgm:spPr/>
      <dgm:t>
        <a:bodyPr/>
        <a:lstStyle/>
        <a:p>
          <a:endParaRPr lang="en-US"/>
        </a:p>
      </dgm:t>
    </dgm:pt>
    <dgm:pt modelId="{E4E41EE7-C928-4DB8-9DD8-2DE112FBD619}" type="sibTrans" cxnId="{554AE4AC-5817-4A5F-B870-18D00E5C2394}">
      <dgm:prSet/>
      <dgm:spPr/>
      <dgm:t>
        <a:bodyPr/>
        <a:lstStyle/>
        <a:p>
          <a:endParaRPr lang="en-US"/>
        </a:p>
      </dgm:t>
    </dgm:pt>
    <dgm:pt modelId="{AD62A054-DE40-400C-94E3-3F8AFDDEDD2E}">
      <dgm:prSet custT="1"/>
      <dgm:spPr/>
      <dgm:t>
        <a:bodyPr/>
        <a:lstStyle/>
        <a:p>
          <a:pPr algn="l">
            <a:buFont typeface="Arial" panose="020B0604020202020204" pitchFamily="34" charset="0"/>
            <a:buChar char="•"/>
          </a:pPr>
          <a:r>
            <a:rPr lang="en-US" sz="3600" dirty="0"/>
            <a:t>Intersubjective fusion (Boszormenyi-Nagy, 1965)</a:t>
          </a:r>
        </a:p>
      </dgm:t>
    </dgm:pt>
    <dgm:pt modelId="{7420090E-97F8-467C-A297-9D5BE562A696}" type="parTrans" cxnId="{0B5627A1-6F6A-44AB-8D43-9CDE203DCF08}">
      <dgm:prSet/>
      <dgm:spPr/>
      <dgm:t>
        <a:bodyPr/>
        <a:lstStyle/>
        <a:p>
          <a:endParaRPr lang="en-US"/>
        </a:p>
      </dgm:t>
    </dgm:pt>
    <dgm:pt modelId="{61567F82-4150-4393-97DD-876EA35EC976}" type="sibTrans" cxnId="{0B5627A1-6F6A-44AB-8D43-9CDE203DCF08}">
      <dgm:prSet/>
      <dgm:spPr/>
      <dgm:t>
        <a:bodyPr/>
        <a:lstStyle/>
        <a:p>
          <a:endParaRPr lang="en-US"/>
        </a:p>
      </dgm:t>
    </dgm:pt>
    <dgm:pt modelId="{2A680575-0C36-9048-93E7-803B3CC8C97E}">
      <dgm:prSet custT="1"/>
      <dgm:spPr/>
      <dgm:t>
        <a:bodyPr/>
        <a:lstStyle/>
        <a:p>
          <a:pPr algn="l">
            <a:buFont typeface="Arial" panose="020B0604020202020204" pitchFamily="34" charset="0"/>
            <a:buChar char="•"/>
          </a:pPr>
          <a:r>
            <a:rPr lang="en-US" sz="3600" dirty="0"/>
            <a:t>Pathological dependency (Litt, 2024</a:t>
          </a:r>
          <a:r>
            <a:rPr lang="en-US" sz="4000" dirty="0"/>
            <a:t>)</a:t>
          </a:r>
        </a:p>
      </dgm:t>
    </dgm:pt>
    <dgm:pt modelId="{935A5F02-0301-9E45-83C5-59B6BF3AA15D}" type="parTrans" cxnId="{B3A09834-F8AC-CA49-9967-E3FA28FD7CA1}">
      <dgm:prSet/>
      <dgm:spPr/>
      <dgm:t>
        <a:bodyPr/>
        <a:lstStyle/>
        <a:p>
          <a:endParaRPr lang="en-US"/>
        </a:p>
      </dgm:t>
    </dgm:pt>
    <dgm:pt modelId="{7D17476D-8D04-6F48-B475-D09B6FC3BF06}" type="sibTrans" cxnId="{B3A09834-F8AC-CA49-9967-E3FA28FD7CA1}">
      <dgm:prSet/>
      <dgm:spPr/>
      <dgm:t>
        <a:bodyPr/>
        <a:lstStyle/>
        <a:p>
          <a:endParaRPr lang="en-US"/>
        </a:p>
      </dgm:t>
    </dgm:pt>
    <dgm:pt modelId="{5A6CCA3C-2DF0-3F4D-9F03-15A45A893B6D}" type="pres">
      <dgm:prSet presAssocID="{881F5C2D-63DE-45AC-ACBD-887B9DC0E4FC}" presName="linear" presStyleCnt="0">
        <dgm:presLayoutVars>
          <dgm:dir/>
          <dgm:animLvl val="lvl"/>
          <dgm:resizeHandles val="exact"/>
        </dgm:presLayoutVars>
      </dgm:prSet>
      <dgm:spPr/>
    </dgm:pt>
    <dgm:pt modelId="{96E0D169-E143-C145-8408-A28A1C93CF95}" type="pres">
      <dgm:prSet presAssocID="{BA41FA8C-3120-4EE4-ACD6-EB05582ECAF2}" presName="parentLin" presStyleCnt="0"/>
      <dgm:spPr/>
    </dgm:pt>
    <dgm:pt modelId="{4FEF200C-B696-244C-8E7B-20EC8904FFEE}" type="pres">
      <dgm:prSet presAssocID="{BA41FA8C-3120-4EE4-ACD6-EB05582ECAF2}" presName="parentLeftMargin" presStyleLbl="node1" presStyleIdx="0" presStyleCnt="1"/>
      <dgm:spPr/>
    </dgm:pt>
    <dgm:pt modelId="{980BBB97-FAEE-A24B-95CA-94CBB1DB94AD}" type="pres">
      <dgm:prSet presAssocID="{BA41FA8C-3120-4EE4-ACD6-EB05582ECAF2}" presName="parentText" presStyleLbl="node1" presStyleIdx="0" presStyleCnt="1">
        <dgm:presLayoutVars>
          <dgm:chMax val="0"/>
          <dgm:bulletEnabled val="1"/>
        </dgm:presLayoutVars>
      </dgm:prSet>
      <dgm:spPr/>
    </dgm:pt>
    <dgm:pt modelId="{C0541413-6CB1-1C4B-9DB2-931DD7796345}" type="pres">
      <dgm:prSet presAssocID="{BA41FA8C-3120-4EE4-ACD6-EB05582ECAF2}" presName="negativeSpace" presStyleCnt="0"/>
      <dgm:spPr/>
    </dgm:pt>
    <dgm:pt modelId="{0DC4C65E-CC23-8349-B42C-79BD1002997D}" type="pres">
      <dgm:prSet presAssocID="{BA41FA8C-3120-4EE4-ACD6-EB05582ECAF2}" presName="childText" presStyleLbl="conFgAcc1" presStyleIdx="0" presStyleCnt="1">
        <dgm:presLayoutVars>
          <dgm:bulletEnabled val="1"/>
        </dgm:presLayoutVars>
      </dgm:prSet>
      <dgm:spPr/>
    </dgm:pt>
  </dgm:ptLst>
  <dgm:cxnLst>
    <dgm:cxn modelId="{6C142002-E6D2-8842-9B80-6F39356D673B}" type="presOf" srcId="{AD62A054-DE40-400C-94E3-3F8AFDDEDD2E}" destId="{0DC4C65E-CC23-8349-B42C-79BD1002997D}" srcOrd="0" destOrd="0" presId="urn:microsoft.com/office/officeart/2005/8/layout/list1"/>
    <dgm:cxn modelId="{4A9C7F12-73A6-9447-901C-7DB426D62BF4}" type="presOf" srcId="{881F5C2D-63DE-45AC-ACBD-887B9DC0E4FC}" destId="{5A6CCA3C-2DF0-3F4D-9F03-15A45A893B6D}" srcOrd="0" destOrd="0" presId="urn:microsoft.com/office/officeart/2005/8/layout/list1"/>
    <dgm:cxn modelId="{5316B013-701A-4147-A9A0-FFF269EB1B98}" type="presOf" srcId="{BA41FA8C-3120-4EE4-ACD6-EB05582ECAF2}" destId="{4FEF200C-B696-244C-8E7B-20EC8904FFEE}" srcOrd="0" destOrd="0" presId="urn:microsoft.com/office/officeart/2005/8/layout/list1"/>
    <dgm:cxn modelId="{B3A09834-F8AC-CA49-9967-E3FA28FD7CA1}" srcId="{BA41FA8C-3120-4EE4-ACD6-EB05582ECAF2}" destId="{2A680575-0C36-9048-93E7-803B3CC8C97E}" srcOrd="1" destOrd="0" parTransId="{935A5F02-0301-9E45-83C5-59B6BF3AA15D}" sibTransId="{7D17476D-8D04-6F48-B475-D09B6FC3BF06}"/>
    <dgm:cxn modelId="{BC0D6E76-157B-7442-926D-514C05ACA2CA}" type="presOf" srcId="{BA41FA8C-3120-4EE4-ACD6-EB05582ECAF2}" destId="{980BBB97-FAEE-A24B-95CA-94CBB1DB94AD}" srcOrd="1" destOrd="0" presId="urn:microsoft.com/office/officeart/2005/8/layout/list1"/>
    <dgm:cxn modelId="{0B5627A1-6F6A-44AB-8D43-9CDE203DCF08}" srcId="{BA41FA8C-3120-4EE4-ACD6-EB05582ECAF2}" destId="{AD62A054-DE40-400C-94E3-3F8AFDDEDD2E}" srcOrd="0" destOrd="0" parTransId="{7420090E-97F8-467C-A297-9D5BE562A696}" sibTransId="{61567F82-4150-4393-97DD-876EA35EC976}"/>
    <dgm:cxn modelId="{554AE4AC-5817-4A5F-B870-18D00E5C2394}" srcId="{881F5C2D-63DE-45AC-ACBD-887B9DC0E4FC}" destId="{BA41FA8C-3120-4EE4-ACD6-EB05582ECAF2}" srcOrd="0" destOrd="0" parTransId="{D194125C-5942-4608-A7B8-02708A526F5A}" sibTransId="{E4E41EE7-C928-4DB8-9DD8-2DE112FBD619}"/>
    <dgm:cxn modelId="{3AE071BF-3887-0448-87E3-C792DDA244CE}" type="presOf" srcId="{2A680575-0C36-9048-93E7-803B3CC8C97E}" destId="{0DC4C65E-CC23-8349-B42C-79BD1002997D}" srcOrd="0" destOrd="1" presId="urn:microsoft.com/office/officeart/2005/8/layout/list1"/>
    <dgm:cxn modelId="{920EBEDD-0A35-8E43-A094-24035BCE032B}" type="presParOf" srcId="{5A6CCA3C-2DF0-3F4D-9F03-15A45A893B6D}" destId="{96E0D169-E143-C145-8408-A28A1C93CF95}" srcOrd="0" destOrd="0" presId="urn:microsoft.com/office/officeart/2005/8/layout/list1"/>
    <dgm:cxn modelId="{9CB17B0B-674B-BC48-B82A-5DCDF41280AA}" type="presParOf" srcId="{96E0D169-E143-C145-8408-A28A1C93CF95}" destId="{4FEF200C-B696-244C-8E7B-20EC8904FFEE}" srcOrd="0" destOrd="0" presId="urn:microsoft.com/office/officeart/2005/8/layout/list1"/>
    <dgm:cxn modelId="{3A45663D-8FCF-624A-8CB7-94A0BC1E3FB3}" type="presParOf" srcId="{96E0D169-E143-C145-8408-A28A1C93CF95}" destId="{980BBB97-FAEE-A24B-95CA-94CBB1DB94AD}" srcOrd="1" destOrd="0" presId="urn:microsoft.com/office/officeart/2005/8/layout/list1"/>
    <dgm:cxn modelId="{694F7176-79EC-4F4C-B891-9D46AFE77ACA}" type="presParOf" srcId="{5A6CCA3C-2DF0-3F4D-9F03-15A45A893B6D}" destId="{C0541413-6CB1-1C4B-9DB2-931DD7796345}" srcOrd="1" destOrd="0" presId="urn:microsoft.com/office/officeart/2005/8/layout/list1"/>
    <dgm:cxn modelId="{8D656B15-8D34-1C44-AA92-38C0C0408074}" type="presParOf" srcId="{5A6CCA3C-2DF0-3F4D-9F03-15A45A893B6D}" destId="{0DC4C65E-CC23-8349-B42C-79BD1002997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C4C65E-CC23-8349-B42C-79BD1002997D}">
      <dsp:nvSpPr>
        <dsp:cNvPr id="0" name=""/>
        <dsp:cNvSpPr/>
      </dsp:nvSpPr>
      <dsp:spPr>
        <a:xfrm>
          <a:off x="0" y="503132"/>
          <a:ext cx="10515600" cy="342719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666496" rIns="816127" bIns="227584" numCol="1" spcCol="1270" anchor="t" anchorCtr="0">
          <a:noAutofit/>
        </a:bodyPr>
        <a:lstStyle/>
        <a:p>
          <a:pPr marL="285750" lvl="1" indent="-285750" algn="l" defTabSz="1422400">
            <a:lnSpc>
              <a:spcPct val="90000"/>
            </a:lnSpc>
            <a:spcBef>
              <a:spcPct val="0"/>
            </a:spcBef>
            <a:spcAft>
              <a:spcPct val="15000"/>
            </a:spcAft>
            <a:buChar char="•"/>
          </a:pPr>
          <a:r>
            <a:rPr lang="en-US" sz="3200" kern="1200"/>
            <a:t>Pathological recursive patterns </a:t>
          </a:r>
        </a:p>
        <a:p>
          <a:pPr marL="285750" lvl="1" indent="-285750" algn="l" defTabSz="1422400">
            <a:lnSpc>
              <a:spcPct val="90000"/>
            </a:lnSpc>
            <a:spcBef>
              <a:spcPct val="0"/>
            </a:spcBef>
            <a:spcAft>
              <a:spcPct val="15000"/>
            </a:spcAft>
            <a:buChar char="•"/>
          </a:pPr>
          <a:r>
            <a:rPr lang="en-US" sz="3200" kern="1200"/>
            <a:t>Boundary violations: physical, verbal, emotional</a:t>
          </a:r>
        </a:p>
        <a:p>
          <a:pPr marL="285750" lvl="1" indent="-285750" algn="l" defTabSz="1422400">
            <a:lnSpc>
              <a:spcPct val="90000"/>
            </a:lnSpc>
            <a:spcBef>
              <a:spcPct val="0"/>
            </a:spcBef>
            <a:spcAft>
              <a:spcPct val="15000"/>
            </a:spcAft>
            <a:buChar char="•"/>
          </a:pPr>
          <a:r>
            <a:rPr lang="en-US" sz="3200" kern="1200"/>
            <a:t>Power dynamics; manipulation; deception</a:t>
          </a:r>
        </a:p>
        <a:p>
          <a:pPr marL="285750" lvl="1" indent="-285750" algn="l" defTabSz="1422400">
            <a:lnSpc>
              <a:spcPct val="90000"/>
            </a:lnSpc>
            <a:spcBef>
              <a:spcPct val="0"/>
            </a:spcBef>
            <a:spcAft>
              <a:spcPct val="15000"/>
            </a:spcAft>
            <a:buChar char="•"/>
          </a:pPr>
          <a:r>
            <a:rPr lang="en-US" sz="3200" kern="1200" dirty="0"/>
            <a:t>Lack of shared narrative</a:t>
          </a:r>
        </a:p>
        <a:p>
          <a:pPr marL="285750" lvl="1" indent="-285750" algn="l" defTabSz="1422400">
            <a:lnSpc>
              <a:spcPct val="90000"/>
            </a:lnSpc>
            <a:spcBef>
              <a:spcPct val="0"/>
            </a:spcBef>
            <a:spcAft>
              <a:spcPct val="15000"/>
            </a:spcAft>
            <a:buChar char="•"/>
          </a:pPr>
          <a:r>
            <a:rPr lang="en-US" sz="3200" kern="1200" dirty="0"/>
            <a:t>Dysfunctional communication strategies</a:t>
          </a:r>
        </a:p>
      </dsp:txBody>
      <dsp:txXfrm>
        <a:off x="0" y="503132"/>
        <a:ext cx="10515600" cy="3427199"/>
      </dsp:txXfrm>
    </dsp:sp>
    <dsp:sp modelId="{980BBB97-FAEE-A24B-95CA-94CBB1DB94AD}">
      <dsp:nvSpPr>
        <dsp:cNvPr id="0" name=""/>
        <dsp:cNvSpPr/>
      </dsp:nvSpPr>
      <dsp:spPr>
        <a:xfrm>
          <a:off x="525780" y="30812"/>
          <a:ext cx="7360920" cy="944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22400">
            <a:lnSpc>
              <a:spcPct val="90000"/>
            </a:lnSpc>
            <a:spcBef>
              <a:spcPct val="0"/>
            </a:spcBef>
            <a:spcAft>
              <a:spcPct val="35000"/>
            </a:spcAft>
            <a:buNone/>
          </a:pPr>
          <a:r>
            <a:rPr lang="en-US" sz="3200" kern="1200" dirty="0"/>
            <a:t>Horizontal Assessment</a:t>
          </a:r>
        </a:p>
      </dsp:txBody>
      <dsp:txXfrm>
        <a:off x="571894" y="76926"/>
        <a:ext cx="7268692" cy="852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C4C65E-CC23-8349-B42C-79BD1002997D}">
      <dsp:nvSpPr>
        <dsp:cNvPr id="0" name=""/>
        <dsp:cNvSpPr/>
      </dsp:nvSpPr>
      <dsp:spPr>
        <a:xfrm>
          <a:off x="0" y="850352"/>
          <a:ext cx="10515600" cy="3087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1166368" rIns="816127" bIns="256032" numCol="1" spcCol="1270" anchor="t" anchorCtr="0">
          <a:noAutofit/>
        </a:bodyPr>
        <a:lstStyle/>
        <a:p>
          <a:pPr marL="285750" lvl="1" indent="-285750" algn="l" defTabSz="1600200">
            <a:lnSpc>
              <a:spcPct val="90000"/>
            </a:lnSpc>
            <a:spcBef>
              <a:spcPct val="0"/>
            </a:spcBef>
            <a:spcAft>
              <a:spcPct val="15000"/>
            </a:spcAft>
            <a:buFont typeface="Arial" panose="020B0604020202020204" pitchFamily="34" charset="0"/>
            <a:buChar char="•"/>
          </a:pPr>
          <a:r>
            <a:rPr lang="en-US" sz="3600" kern="1200" dirty="0"/>
            <a:t>Intersubjective fusion (Boszormenyi-Nagy, 1965)</a:t>
          </a:r>
        </a:p>
        <a:p>
          <a:pPr marL="285750" lvl="1" indent="-285750" algn="l" defTabSz="1600200">
            <a:lnSpc>
              <a:spcPct val="90000"/>
            </a:lnSpc>
            <a:spcBef>
              <a:spcPct val="0"/>
            </a:spcBef>
            <a:spcAft>
              <a:spcPct val="15000"/>
            </a:spcAft>
            <a:buFont typeface="Arial" panose="020B0604020202020204" pitchFamily="34" charset="0"/>
            <a:buChar char="•"/>
          </a:pPr>
          <a:r>
            <a:rPr lang="en-US" sz="3600" kern="1200" dirty="0"/>
            <a:t>Pathological dependency (Litt, 2024</a:t>
          </a:r>
          <a:r>
            <a:rPr lang="en-US" sz="4000" kern="1200" dirty="0"/>
            <a:t>)</a:t>
          </a:r>
        </a:p>
      </dsp:txBody>
      <dsp:txXfrm>
        <a:off x="0" y="850352"/>
        <a:ext cx="10515600" cy="3087000"/>
      </dsp:txXfrm>
    </dsp:sp>
    <dsp:sp modelId="{980BBB97-FAEE-A24B-95CA-94CBB1DB94AD}">
      <dsp:nvSpPr>
        <dsp:cNvPr id="0" name=""/>
        <dsp:cNvSpPr/>
      </dsp:nvSpPr>
      <dsp:spPr>
        <a:xfrm>
          <a:off x="525780" y="23792"/>
          <a:ext cx="7360920" cy="16531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2489200">
            <a:lnSpc>
              <a:spcPct val="90000"/>
            </a:lnSpc>
            <a:spcBef>
              <a:spcPct val="0"/>
            </a:spcBef>
            <a:spcAft>
              <a:spcPct val="35000"/>
            </a:spcAft>
            <a:buNone/>
          </a:pPr>
          <a:r>
            <a:rPr lang="en-US" sz="5600" kern="1200" dirty="0"/>
            <a:t>Vertical Assessment</a:t>
          </a:r>
        </a:p>
      </dsp:txBody>
      <dsp:txXfrm>
        <a:off x="606479" y="104491"/>
        <a:ext cx="7199522" cy="149172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9654E-B841-89F5-224F-9FE0CA3D43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Integrating EMDR and Couples Therapy</a:t>
            </a:r>
          </a:p>
        </p:txBody>
      </p:sp>
      <p:sp>
        <p:nvSpPr>
          <p:cNvPr id="4" name="Footer Placeholder 3">
            <a:extLst>
              <a:ext uri="{FF2B5EF4-FFF2-40B4-BE49-F238E27FC236}">
                <a16:creationId xmlns:a16="http://schemas.microsoft.com/office/drawing/2014/main" id="{738F2CF6-5413-FF0B-2C84-B9B5B72AC1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Barry Litt, MFT</a:t>
            </a:r>
          </a:p>
          <a:p>
            <a:r>
              <a:rPr lang="en-US" dirty="0"/>
              <a:t>EMDRIA Approved Consultant</a:t>
            </a:r>
          </a:p>
          <a:p>
            <a:r>
              <a:rPr lang="en-US" dirty="0" err="1"/>
              <a:t>Barrylittmft.com</a:t>
            </a:r>
            <a:endParaRPr lang="en-US" dirty="0"/>
          </a:p>
        </p:txBody>
      </p:sp>
      <p:sp>
        <p:nvSpPr>
          <p:cNvPr id="5" name="Slide Number Placeholder 4">
            <a:extLst>
              <a:ext uri="{FF2B5EF4-FFF2-40B4-BE49-F238E27FC236}">
                <a16:creationId xmlns:a16="http://schemas.microsoft.com/office/drawing/2014/main" id="{5F138C52-88D3-EB74-8157-266F974D1E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C67082-4CAC-4A44-8681-FF5788CB9AAF}" type="slidenum">
              <a:rPr lang="en-US" smtClean="0"/>
              <a:t>‹#›</a:t>
            </a:fld>
            <a:endParaRPr lang="en-US" dirty="0"/>
          </a:p>
        </p:txBody>
      </p:sp>
    </p:spTree>
    <p:extLst>
      <p:ext uri="{BB962C8B-B14F-4D97-AF65-F5344CB8AC3E}">
        <p14:creationId xmlns:p14="http://schemas.microsoft.com/office/powerpoint/2010/main" val="1718048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62213-D28C-4D27-88CD-46298ACBF4AB}" type="datetimeFigureOut">
              <a:rPr lang="en-US" smtClean="0"/>
              <a:t>8/29/25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9EC5C4-0ACD-409E-BAA0-64DC719BB9A4}" type="slidenum">
              <a:rPr lang="en-US" smtClean="0"/>
              <a:t>‹#›</a:t>
            </a:fld>
            <a:endParaRPr lang="en-US" dirty="0"/>
          </a:p>
        </p:txBody>
      </p:sp>
    </p:spTree>
    <p:extLst>
      <p:ext uri="{BB962C8B-B14F-4D97-AF65-F5344CB8AC3E}">
        <p14:creationId xmlns:p14="http://schemas.microsoft.com/office/powerpoint/2010/main" val="701409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AI-generated content may be incorrect.
---
This presentation explores how Eye Movement Desensitization and Reprocessing (EMDR) can be effectively integrated into couples therapy. We will discuss the historical context, benefits, and challenges of this approach, as well as specific treatment methods and relevant case studies.
</a:t>
            </a:r>
          </a:p>
        </p:txBody>
      </p:sp>
      <p:sp>
        <p:nvSpPr>
          <p:cNvPr id="4" name="Slide Number Placeholder 3"/>
          <p:cNvSpPr>
            <a:spLocks noGrp="1"/>
          </p:cNvSpPr>
          <p:nvPr>
            <p:ph type="sldNum" sz="quarter" idx="5"/>
          </p:nvPr>
        </p:nvSpPr>
        <p:spPr/>
        <p:txBody>
          <a:bodyPr/>
          <a:lstStyle/>
          <a:p>
            <a:fld id="{E69EC5C4-0ACD-409E-BAA0-64DC719BB9A4}" type="slidenum">
              <a:rPr lang="en-US" smtClean="0"/>
              <a:t>1</a:t>
            </a:fld>
            <a:endParaRPr lang="en-US" dirty="0"/>
          </a:p>
        </p:txBody>
      </p:sp>
    </p:spTree>
    <p:extLst>
      <p:ext uri="{BB962C8B-B14F-4D97-AF65-F5344CB8AC3E}">
        <p14:creationId xmlns:p14="http://schemas.microsoft.com/office/powerpoint/2010/main" val="1348505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session, we will first introduce EMDR and couples therapy, emphasizing the significance of their integration. We will then look at the historical background of this integration, followed by the benefits it offers couples. Additionally, we will discuss challenges faced in practice before outlining assessment methods and treatment approaches, concluding with case studies.</a:t>
            </a:r>
          </a:p>
        </p:txBody>
      </p:sp>
      <p:sp>
        <p:nvSpPr>
          <p:cNvPr id="4" name="Slide Number Placeholder 3"/>
          <p:cNvSpPr>
            <a:spLocks noGrp="1"/>
          </p:cNvSpPr>
          <p:nvPr>
            <p:ph type="sldNum" sz="quarter" idx="5"/>
          </p:nvPr>
        </p:nvSpPr>
        <p:spPr/>
        <p:txBody>
          <a:bodyPr/>
          <a:lstStyle/>
          <a:p>
            <a:fld id="{E69EC5C4-0ACD-409E-BAA0-64DC719BB9A4}" type="slidenum">
              <a:rPr lang="en-US" smtClean="0"/>
              <a:t>2</a:t>
            </a:fld>
            <a:endParaRPr lang="en-US" dirty="0"/>
          </a:p>
        </p:txBody>
      </p:sp>
    </p:spTree>
    <p:extLst>
      <p:ext uri="{BB962C8B-B14F-4D97-AF65-F5344CB8AC3E}">
        <p14:creationId xmlns:p14="http://schemas.microsoft.com/office/powerpoint/2010/main" val="220900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begin by providing a foundational understanding of EMDR and couples therapy. This will set the stage for discussing how trauma-informed practices can enhance relational dynamics.</a:t>
            </a:r>
          </a:p>
        </p:txBody>
      </p:sp>
      <p:sp>
        <p:nvSpPr>
          <p:cNvPr id="4" name="Slide Number Placeholder 3"/>
          <p:cNvSpPr>
            <a:spLocks noGrp="1"/>
          </p:cNvSpPr>
          <p:nvPr>
            <p:ph type="sldNum" sz="quarter" idx="5"/>
          </p:nvPr>
        </p:nvSpPr>
        <p:spPr/>
        <p:txBody>
          <a:bodyPr/>
          <a:lstStyle/>
          <a:p>
            <a:fld id="{E69EC5C4-0ACD-409E-BAA0-64DC719BB9A4}" type="slidenum">
              <a:rPr lang="en-US" smtClean="0"/>
              <a:t>3</a:t>
            </a:fld>
            <a:endParaRPr lang="en-US" dirty="0"/>
          </a:p>
        </p:txBody>
      </p:sp>
    </p:spTree>
    <p:extLst>
      <p:ext uri="{BB962C8B-B14F-4D97-AF65-F5344CB8AC3E}">
        <p14:creationId xmlns:p14="http://schemas.microsoft.com/office/powerpoint/2010/main" val="243463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Integrating EMDR into couples therapy allows for a deeper understanding of how individual traumas affect relational dynamics. This trauma-informed approach can lead to enhanced empathy, improved communication, and stronger emotional bonds between partners.</a:t>
            </a:r>
          </a:p>
        </p:txBody>
      </p:sp>
      <p:sp>
        <p:nvSpPr>
          <p:cNvPr id="4" name="Slide Number Placeholder 3"/>
          <p:cNvSpPr>
            <a:spLocks noGrp="1"/>
          </p:cNvSpPr>
          <p:nvPr>
            <p:ph type="sldNum" sz="quarter" idx="5"/>
          </p:nvPr>
        </p:nvSpPr>
        <p:spPr/>
        <p:txBody>
          <a:bodyPr/>
          <a:lstStyle/>
          <a:p>
            <a:fld id="{E69EC5C4-0ACD-409E-BAA0-64DC719BB9A4}" type="slidenum">
              <a:rPr lang="en-US" smtClean="0"/>
              <a:t>4</a:t>
            </a:fld>
            <a:endParaRPr lang="en-US" dirty="0"/>
          </a:p>
        </p:txBody>
      </p:sp>
    </p:spTree>
    <p:extLst>
      <p:ext uri="{BB962C8B-B14F-4D97-AF65-F5344CB8AC3E}">
        <p14:creationId xmlns:p14="http://schemas.microsoft.com/office/powerpoint/2010/main" val="2861928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integration of EMDR into couples therapy is beneficial, it presents several challenges. This section discusses what therapists need to consider when implementing this approach.</a:t>
            </a:r>
          </a:p>
        </p:txBody>
      </p:sp>
      <p:sp>
        <p:nvSpPr>
          <p:cNvPr id="4" name="Slide Number Placeholder 3"/>
          <p:cNvSpPr>
            <a:spLocks noGrp="1"/>
          </p:cNvSpPr>
          <p:nvPr>
            <p:ph type="sldNum" sz="quarter" idx="5"/>
          </p:nvPr>
        </p:nvSpPr>
        <p:spPr/>
        <p:txBody>
          <a:bodyPr/>
          <a:lstStyle/>
          <a:p>
            <a:fld id="{E69EC5C4-0ACD-409E-BAA0-64DC719BB9A4}" type="slidenum">
              <a:rPr lang="en-US" smtClean="0"/>
              <a:t>5</a:t>
            </a:fld>
            <a:endParaRPr lang="en-US" dirty="0"/>
          </a:p>
        </p:txBody>
      </p:sp>
    </p:spTree>
    <p:extLst>
      <p:ext uri="{BB962C8B-B14F-4D97-AF65-F5344CB8AC3E}">
        <p14:creationId xmlns:p14="http://schemas.microsoft.com/office/powerpoint/2010/main" val="1643390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Integrating EMDR with couples therapy requires therapists to navigate the complexities of combining individual-focused and relationship-focused modalities. Understanding these modal challenges is essential for effective practice.</a:t>
            </a:r>
          </a:p>
        </p:txBody>
      </p:sp>
      <p:sp>
        <p:nvSpPr>
          <p:cNvPr id="4" name="Slide Number Placeholder 3"/>
          <p:cNvSpPr>
            <a:spLocks noGrp="1"/>
          </p:cNvSpPr>
          <p:nvPr>
            <p:ph type="sldNum" sz="quarter" idx="5"/>
          </p:nvPr>
        </p:nvSpPr>
        <p:spPr/>
        <p:txBody>
          <a:bodyPr/>
          <a:lstStyle/>
          <a:p>
            <a:fld id="{E69EC5C4-0ACD-409E-BAA0-64DC719BB9A4}" type="slidenum">
              <a:rPr lang="en-US" smtClean="0"/>
              <a:t>11</a:t>
            </a:fld>
            <a:endParaRPr lang="en-US"/>
          </a:p>
        </p:txBody>
      </p:sp>
    </p:spTree>
    <p:extLst>
      <p:ext uri="{BB962C8B-B14F-4D97-AF65-F5344CB8AC3E}">
        <p14:creationId xmlns:p14="http://schemas.microsoft.com/office/powerpoint/2010/main" val="253316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6C2A1-5DB2-D959-D6E8-CFAD85A60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1A733-FE91-340C-98D5-F254479A2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6B211-4BBC-98CF-FF4A-705FCE9638E2}"/>
              </a:ext>
            </a:extLst>
          </p:cNvPr>
          <p:cNvSpPr>
            <a:spLocks noGrp="1"/>
          </p:cNvSpPr>
          <p:nvPr>
            <p:ph type="body" idx="1"/>
          </p:nvPr>
        </p:nvSpPr>
        <p:spPr/>
        <p:txBody>
          <a:bodyPr/>
          <a:lstStyle/>
          <a:p>
            <a:r>
              <a:rPr lang="en-US"/>
              <a:t>Integrating EMDR with couples therapy requires therapists to navigate the complexities of combining individual-focused and relationship-focused modalities. Understanding these modal challenges is essential for effective practice.</a:t>
            </a:r>
          </a:p>
        </p:txBody>
      </p:sp>
      <p:sp>
        <p:nvSpPr>
          <p:cNvPr id="4" name="Slide Number Placeholder 3">
            <a:extLst>
              <a:ext uri="{FF2B5EF4-FFF2-40B4-BE49-F238E27FC236}">
                <a16:creationId xmlns:a16="http://schemas.microsoft.com/office/drawing/2014/main" id="{421B9CB7-9D21-9998-ACE6-3BCF96D87D0E}"/>
              </a:ext>
            </a:extLst>
          </p:cNvPr>
          <p:cNvSpPr>
            <a:spLocks noGrp="1"/>
          </p:cNvSpPr>
          <p:nvPr>
            <p:ph type="sldNum" sz="quarter" idx="5"/>
          </p:nvPr>
        </p:nvSpPr>
        <p:spPr/>
        <p:txBody>
          <a:bodyPr/>
          <a:lstStyle/>
          <a:p>
            <a:fld id="{E69EC5C4-0ACD-409E-BAA0-64DC719BB9A4}" type="slidenum">
              <a:rPr lang="en-US" smtClean="0"/>
              <a:t>12</a:t>
            </a:fld>
            <a:endParaRPr lang="en-US"/>
          </a:p>
        </p:txBody>
      </p:sp>
    </p:spTree>
    <p:extLst>
      <p:ext uri="{BB962C8B-B14F-4D97-AF65-F5344CB8AC3E}">
        <p14:creationId xmlns:p14="http://schemas.microsoft.com/office/powerpoint/2010/main" val="4190615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Countertransference can arise when therapists project their own experiences onto clients. Being aware of these issues is vital to maintain a therapeutic environment that supports both individuals and the couple.</a:t>
            </a:r>
          </a:p>
        </p:txBody>
      </p:sp>
      <p:sp>
        <p:nvSpPr>
          <p:cNvPr id="4" name="Slide Number Placeholder 3"/>
          <p:cNvSpPr>
            <a:spLocks noGrp="1"/>
          </p:cNvSpPr>
          <p:nvPr>
            <p:ph type="sldNum" sz="quarter" idx="5"/>
          </p:nvPr>
        </p:nvSpPr>
        <p:spPr/>
        <p:txBody>
          <a:bodyPr/>
          <a:lstStyle/>
          <a:p>
            <a:fld id="{E69EC5C4-0ACD-409E-BAA0-64DC719BB9A4}" type="slidenum">
              <a:rPr lang="en-US" smtClean="0"/>
              <a:t>13</a:t>
            </a:fld>
            <a:endParaRPr lang="en-US"/>
          </a:p>
        </p:txBody>
      </p:sp>
    </p:spTree>
    <p:extLst>
      <p:ext uri="{BB962C8B-B14F-4D97-AF65-F5344CB8AC3E}">
        <p14:creationId xmlns:p14="http://schemas.microsoft.com/office/powerpoint/2010/main" val="2519665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5E79-1D40-B8B8-558B-302AC69C5F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604D4-E870-9DD0-1440-D573D5B38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F7422-F1C6-447E-8D7D-707D80748EF4}"/>
              </a:ext>
            </a:extLst>
          </p:cNvPr>
          <p:cNvSpPr>
            <a:spLocks noGrp="1"/>
          </p:cNvSpPr>
          <p:nvPr>
            <p:ph type="body" idx="1"/>
          </p:nvPr>
        </p:nvSpPr>
        <p:spPr/>
        <p:txBody>
          <a:bodyPr/>
          <a:lstStyle/>
          <a:p>
            <a:r>
              <a:rPr lang="en-US"/>
              <a:t>Countertransference can arise when therapists project their own experiences onto clients. Being aware of these issues is vital to maintain a therapeutic environment that supports both individuals and the couple.</a:t>
            </a:r>
          </a:p>
        </p:txBody>
      </p:sp>
      <p:sp>
        <p:nvSpPr>
          <p:cNvPr id="4" name="Slide Number Placeholder 3">
            <a:extLst>
              <a:ext uri="{FF2B5EF4-FFF2-40B4-BE49-F238E27FC236}">
                <a16:creationId xmlns:a16="http://schemas.microsoft.com/office/drawing/2014/main" id="{94EFCA24-656C-84F4-97DB-3A345C9A5CDE}"/>
              </a:ext>
            </a:extLst>
          </p:cNvPr>
          <p:cNvSpPr>
            <a:spLocks noGrp="1"/>
          </p:cNvSpPr>
          <p:nvPr>
            <p:ph type="sldNum" sz="quarter" idx="5"/>
          </p:nvPr>
        </p:nvSpPr>
        <p:spPr/>
        <p:txBody>
          <a:bodyPr/>
          <a:lstStyle/>
          <a:p>
            <a:fld id="{E69EC5C4-0ACD-409E-BAA0-64DC719BB9A4}" type="slidenum">
              <a:rPr lang="en-US" smtClean="0"/>
              <a:t>14</a:t>
            </a:fld>
            <a:endParaRPr lang="en-US"/>
          </a:p>
        </p:txBody>
      </p:sp>
    </p:spTree>
    <p:extLst>
      <p:ext uri="{BB962C8B-B14F-4D97-AF65-F5344CB8AC3E}">
        <p14:creationId xmlns:p14="http://schemas.microsoft.com/office/powerpoint/2010/main" val="335293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4DF45-2E1F-625B-0C3A-2E195990FC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FCC3A-FD7F-955C-E8BF-8EA650DF7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9D9E5-704C-D5D3-1015-6FC84831D8A0}"/>
              </a:ext>
            </a:extLst>
          </p:cNvPr>
          <p:cNvSpPr>
            <a:spLocks noGrp="1"/>
          </p:cNvSpPr>
          <p:nvPr>
            <p:ph type="body" idx="1"/>
          </p:nvPr>
        </p:nvSpPr>
        <p:spPr/>
        <p:txBody>
          <a:bodyPr/>
          <a:lstStyle/>
          <a:p>
            <a:r>
              <a:rPr lang="en-US"/>
              <a:t>Countertransference can arise when therapists project their own experiences onto clients. Being aware of these issues is vital to maintain a therapeutic environment that supports both individuals and the couple.</a:t>
            </a:r>
          </a:p>
        </p:txBody>
      </p:sp>
      <p:sp>
        <p:nvSpPr>
          <p:cNvPr id="4" name="Slide Number Placeholder 3">
            <a:extLst>
              <a:ext uri="{FF2B5EF4-FFF2-40B4-BE49-F238E27FC236}">
                <a16:creationId xmlns:a16="http://schemas.microsoft.com/office/drawing/2014/main" id="{4AC45B5D-055E-91D4-208D-3D4EB09921CB}"/>
              </a:ext>
            </a:extLst>
          </p:cNvPr>
          <p:cNvSpPr>
            <a:spLocks noGrp="1"/>
          </p:cNvSpPr>
          <p:nvPr>
            <p:ph type="sldNum" sz="quarter" idx="5"/>
          </p:nvPr>
        </p:nvSpPr>
        <p:spPr/>
        <p:txBody>
          <a:bodyPr/>
          <a:lstStyle/>
          <a:p>
            <a:fld id="{E69EC5C4-0ACD-409E-BAA0-64DC719BB9A4}" type="slidenum">
              <a:rPr lang="en-US" smtClean="0"/>
              <a:t>15</a:t>
            </a:fld>
            <a:endParaRPr lang="en-US"/>
          </a:p>
        </p:txBody>
      </p:sp>
    </p:spTree>
    <p:extLst>
      <p:ext uri="{BB962C8B-B14F-4D97-AF65-F5344CB8AC3E}">
        <p14:creationId xmlns:p14="http://schemas.microsoft.com/office/powerpoint/2010/main" val="2046176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EF06-AC49-4DC0-A71B-F908817B0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13F01-57A3-0A36-3B5A-2E3E659349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D23B53-988C-CB3F-B30F-5BA62F497078}"/>
              </a:ext>
            </a:extLst>
          </p:cNvPr>
          <p:cNvSpPr>
            <a:spLocks noGrp="1"/>
          </p:cNvSpPr>
          <p:nvPr>
            <p:ph type="body" idx="1"/>
          </p:nvPr>
        </p:nvSpPr>
        <p:spPr/>
        <p:txBody>
          <a:bodyPr/>
          <a:lstStyle/>
          <a:p>
            <a:r>
              <a:rPr lang="en-US"/>
              <a:t>Countertransference can arise when therapists project their own experiences onto clients. Being aware of these issues is vital to maintain a therapeutic environment that supports both individuals and the couple.</a:t>
            </a:r>
          </a:p>
        </p:txBody>
      </p:sp>
      <p:sp>
        <p:nvSpPr>
          <p:cNvPr id="4" name="Slide Number Placeholder 3">
            <a:extLst>
              <a:ext uri="{FF2B5EF4-FFF2-40B4-BE49-F238E27FC236}">
                <a16:creationId xmlns:a16="http://schemas.microsoft.com/office/drawing/2014/main" id="{EAC57379-6044-08B8-C55E-C4A1C8837008}"/>
              </a:ext>
            </a:extLst>
          </p:cNvPr>
          <p:cNvSpPr>
            <a:spLocks noGrp="1"/>
          </p:cNvSpPr>
          <p:nvPr>
            <p:ph type="sldNum" sz="quarter" idx="5"/>
          </p:nvPr>
        </p:nvSpPr>
        <p:spPr/>
        <p:txBody>
          <a:bodyPr/>
          <a:lstStyle/>
          <a:p>
            <a:fld id="{E69EC5C4-0ACD-409E-BAA0-64DC719BB9A4}" type="slidenum">
              <a:rPr lang="en-US" smtClean="0"/>
              <a:t>16</a:t>
            </a:fld>
            <a:endParaRPr lang="en-US"/>
          </a:p>
        </p:txBody>
      </p:sp>
    </p:spTree>
    <p:extLst>
      <p:ext uri="{BB962C8B-B14F-4D97-AF65-F5344CB8AC3E}">
        <p14:creationId xmlns:p14="http://schemas.microsoft.com/office/powerpoint/2010/main" val="1100223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23A76-C5F5-B9F4-52E9-0A8CF7E0C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BDB21-858A-8868-1E0C-43034AB16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200A8-2C1F-5A34-506A-171BBADDD722}"/>
              </a:ext>
            </a:extLst>
          </p:cNvPr>
          <p:cNvSpPr>
            <a:spLocks noGrp="1"/>
          </p:cNvSpPr>
          <p:nvPr>
            <p:ph type="body" idx="1"/>
          </p:nvPr>
        </p:nvSpPr>
        <p:spPr/>
        <p:txBody>
          <a:bodyPr/>
          <a:lstStyle/>
          <a:p>
            <a:r>
              <a:rPr lang="en-US"/>
              <a:t>Countertransference can arise when therapists project their own experiences onto clients. Being aware of these issues is vital to maintain a therapeutic environment that supports both individuals and the couple.</a:t>
            </a:r>
          </a:p>
        </p:txBody>
      </p:sp>
      <p:sp>
        <p:nvSpPr>
          <p:cNvPr id="4" name="Slide Number Placeholder 3">
            <a:extLst>
              <a:ext uri="{FF2B5EF4-FFF2-40B4-BE49-F238E27FC236}">
                <a16:creationId xmlns:a16="http://schemas.microsoft.com/office/drawing/2014/main" id="{8187CA18-CB0F-BD57-01F2-E5E65D5FE616}"/>
              </a:ext>
            </a:extLst>
          </p:cNvPr>
          <p:cNvSpPr>
            <a:spLocks noGrp="1"/>
          </p:cNvSpPr>
          <p:nvPr>
            <p:ph type="sldNum" sz="quarter" idx="5"/>
          </p:nvPr>
        </p:nvSpPr>
        <p:spPr/>
        <p:txBody>
          <a:bodyPr/>
          <a:lstStyle/>
          <a:p>
            <a:fld id="{E69EC5C4-0ACD-409E-BAA0-64DC719BB9A4}" type="slidenum">
              <a:rPr lang="en-US" smtClean="0"/>
              <a:t>17</a:t>
            </a:fld>
            <a:endParaRPr lang="en-US"/>
          </a:p>
        </p:txBody>
      </p:sp>
    </p:spTree>
    <p:extLst>
      <p:ext uri="{BB962C8B-B14F-4D97-AF65-F5344CB8AC3E}">
        <p14:creationId xmlns:p14="http://schemas.microsoft.com/office/powerpoint/2010/main" val="334714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E718A-46D5-18E1-8437-CE7C8CADC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00394-3E0E-A57E-63E6-2B0F89C1A7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DEB24-1BB9-C33B-1380-5B84511D80BE}"/>
              </a:ext>
            </a:extLst>
          </p:cNvPr>
          <p:cNvSpPr>
            <a:spLocks noGrp="1"/>
          </p:cNvSpPr>
          <p:nvPr>
            <p:ph type="body" idx="1"/>
          </p:nvPr>
        </p:nvSpPr>
        <p:spPr/>
        <p:txBody>
          <a:bodyPr/>
          <a:lstStyle/>
          <a:p>
            <a:r>
              <a:rPr lang="en-US"/>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168A3F1D-7F4A-801A-CE88-06123A557FC3}"/>
              </a:ext>
            </a:extLst>
          </p:cNvPr>
          <p:cNvSpPr>
            <a:spLocks noGrp="1"/>
          </p:cNvSpPr>
          <p:nvPr>
            <p:ph type="sldNum" sz="quarter" idx="5"/>
          </p:nvPr>
        </p:nvSpPr>
        <p:spPr/>
        <p:txBody>
          <a:bodyPr/>
          <a:lstStyle/>
          <a:p>
            <a:fld id="{E69EC5C4-0ACD-409E-BAA0-64DC719BB9A4}" type="slidenum">
              <a:rPr lang="en-US" smtClean="0"/>
              <a:t>18</a:t>
            </a:fld>
            <a:endParaRPr lang="en-US"/>
          </a:p>
        </p:txBody>
      </p:sp>
    </p:spTree>
    <p:extLst>
      <p:ext uri="{BB962C8B-B14F-4D97-AF65-F5344CB8AC3E}">
        <p14:creationId xmlns:p14="http://schemas.microsoft.com/office/powerpoint/2010/main" val="1161952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CCCC1-2D41-E2E8-1B8E-691A31E7D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2D5C3-1974-CEEA-5208-E79C0BDD8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A3043-9EE5-2E29-A87A-7CB49002A31A}"/>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86460F52-6B11-A976-E4FF-EC978B020AAB}"/>
              </a:ext>
            </a:extLst>
          </p:cNvPr>
          <p:cNvSpPr>
            <a:spLocks noGrp="1"/>
          </p:cNvSpPr>
          <p:nvPr>
            <p:ph type="sldNum" sz="quarter" idx="5"/>
          </p:nvPr>
        </p:nvSpPr>
        <p:spPr/>
        <p:txBody>
          <a:bodyPr/>
          <a:lstStyle/>
          <a:p>
            <a:fld id="{E69EC5C4-0ACD-409E-BAA0-64DC719BB9A4}" type="slidenum">
              <a:rPr lang="en-US" smtClean="0"/>
              <a:t>19</a:t>
            </a:fld>
            <a:endParaRPr lang="en-US" dirty="0"/>
          </a:p>
        </p:txBody>
      </p:sp>
    </p:spTree>
    <p:extLst>
      <p:ext uri="{BB962C8B-B14F-4D97-AF65-F5344CB8AC3E}">
        <p14:creationId xmlns:p14="http://schemas.microsoft.com/office/powerpoint/2010/main" val="25228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39E99-4C29-F633-0F9E-6A8828C1D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5E0C1-375A-6844-A29D-697006090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DBD45-2949-951C-2845-7B6655D8334E}"/>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4AFE2CDE-2AF5-6146-5236-7789FBC67028}"/>
              </a:ext>
            </a:extLst>
          </p:cNvPr>
          <p:cNvSpPr>
            <a:spLocks noGrp="1"/>
          </p:cNvSpPr>
          <p:nvPr>
            <p:ph type="sldNum" sz="quarter" idx="5"/>
          </p:nvPr>
        </p:nvSpPr>
        <p:spPr/>
        <p:txBody>
          <a:bodyPr/>
          <a:lstStyle/>
          <a:p>
            <a:fld id="{E69EC5C4-0ACD-409E-BAA0-64DC719BB9A4}" type="slidenum">
              <a:rPr lang="en-US" smtClean="0"/>
              <a:t>20</a:t>
            </a:fld>
            <a:endParaRPr lang="en-US" dirty="0"/>
          </a:p>
        </p:txBody>
      </p:sp>
    </p:spTree>
    <p:extLst>
      <p:ext uri="{BB962C8B-B14F-4D97-AF65-F5344CB8AC3E}">
        <p14:creationId xmlns:p14="http://schemas.microsoft.com/office/powerpoint/2010/main" val="3080008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7A119-6453-96FD-76B0-CB18D20BF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BE9BA-7C72-91AF-D702-E9D6350CB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3A3ED-2F09-7946-7502-3B7F15E54C75}"/>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61DC6678-5A7D-EDAF-3CB6-0A047D10636F}"/>
              </a:ext>
            </a:extLst>
          </p:cNvPr>
          <p:cNvSpPr>
            <a:spLocks noGrp="1"/>
          </p:cNvSpPr>
          <p:nvPr>
            <p:ph type="sldNum" sz="quarter" idx="5"/>
          </p:nvPr>
        </p:nvSpPr>
        <p:spPr/>
        <p:txBody>
          <a:bodyPr/>
          <a:lstStyle/>
          <a:p>
            <a:fld id="{E69EC5C4-0ACD-409E-BAA0-64DC719BB9A4}" type="slidenum">
              <a:rPr lang="en-US" smtClean="0"/>
              <a:t>21</a:t>
            </a:fld>
            <a:endParaRPr lang="en-US" dirty="0"/>
          </a:p>
        </p:txBody>
      </p:sp>
    </p:spTree>
    <p:extLst>
      <p:ext uri="{BB962C8B-B14F-4D97-AF65-F5344CB8AC3E}">
        <p14:creationId xmlns:p14="http://schemas.microsoft.com/office/powerpoint/2010/main" val="1291072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DBCD1-10F3-45DB-B1CC-B9BBC6894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5A9C4-9511-E197-E4D0-33E890290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096CD-4FB5-6E24-463F-C6903D0E9AD1}"/>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1938E7C3-47E4-B584-3BEB-A0F3120CD522}"/>
              </a:ext>
            </a:extLst>
          </p:cNvPr>
          <p:cNvSpPr>
            <a:spLocks noGrp="1"/>
          </p:cNvSpPr>
          <p:nvPr>
            <p:ph type="sldNum" sz="quarter" idx="5"/>
          </p:nvPr>
        </p:nvSpPr>
        <p:spPr/>
        <p:txBody>
          <a:bodyPr/>
          <a:lstStyle/>
          <a:p>
            <a:fld id="{E69EC5C4-0ACD-409E-BAA0-64DC719BB9A4}" type="slidenum">
              <a:rPr lang="en-US" smtClean="0"/>
              <a:t>22</a:t>
            </a:fld>
            <a:endParaRPr lang="en-US" dirty="0"/>
          </a:p>
        </p:txBody>
      </p:sp>
    </p:spTree>
    <p:extLst>
      <p:ext uri="{BB962C8B-B14F-4D97-AF65-F5344CB8AC3E}">
        <p14:creationId xmlns:p14="http://schemas.microsoft.com/office/powerpoint/2010/main" val="4005388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19"/>
          <p:cNvSpPr>
            <a:spLocks noGrp="1" noChangeArrowheads="1"/>
          </p:cNvSpPr>
          <p:nvPr>
            <p:ph type="sldNum" sz="quarter" idx="5"/>
          </p:nvPr>
        </p:nvSpPr>
        <p:spPr>
          <a:noFill/>
        </p:spPr>
        <p:txBody>
          <a:bodyPr/>
          <a:lstStyle/>
          <a:p>
            <a:fld id="{EFCB983E-66F9-4DF7-96E0-3BF5C9C223E2}" type="slidenum">
              <a:rPr lang="en-US" smtClean="0"/>
              <a:pPr/>
              <a:t>23</a:t>
            </a:fld>
            <a:endParaRPr lang="en-US"/>
          </a:p>
        </p:txBody>
      </p:sp>
      <p:sp>
        <p:nvSpPr>
          <p:cNvPr id="272387" name="Rectangle 2"/>
          <p:cNvSpPr>
            <a:spLocks noGrp="1" noRot="1" noChangeAspect="1" noChangeArrowheads="1" noTextEdit="1"/>
          </p:cNvSpPr>
          <p:nvPr>
            <p:ph type="sldImg"/>
          </p:nvPr>
        </p:nvSpPr>
        <p:spPr>
          <a:xfrm>
            <a:off x="392113" y="684213"/>
            <a:ext cx="6075362" cy="3417887"/>
          </a:xfrm>
          <a:ln/>
        </p:spPr>
      </p:sp>
      <p:sp>
        <p:nvSpPr>
          <p:cNvPr id="2723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E5FA-CC2C-36D2-384C-498EEBBEE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2630F1-D495-985D-82DD-3141851BC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EE56F-5E93-7A51-AAB8-FA5B23A7E16C}"/>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9B381654-9204-B923-C62F-E604791FEEAE}"/>
              </a:ext>
            </a:extLst>
          </p:cNvPr>
          <p:cNvSpPr>
            <a:spLocks noGrp="1"/>
          </p:cNvSpPr>
          <p:nvPr>
            <p:ph type="sldNum" sz="quarter" idx="5"/>
          </p:nvPr>
        </p:nvSpPr>
        <p:spPr/>
        <p:txBody>
          <a:bodyPr/>
          <a:lstStyle/>
          <a:p>
            <a:fld id="{E69EC5C4-0ACD-409E-BAA0-64DC719BB9A4}" type="slidenum">
              <a:rPr lang="en-US" smtClean="0"/>
              <a:t>24</a:t>
            </a:fld>
            <a:endParaRPr lang="en-US" dirty="0"/>
          </a:p>
        </p:txBody>
      </p:sp>
    </p:spTree>
    <p:extLst>
      <p:ext uri="{BB962C8B-B14F-4D97-AF65-F5344CB8AC3E}">
        <p14:creationId xmlns:p14="http://schemas.microsoft.com/office/powerpoint/2010/main" val="1399503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FEEA9-BB44-7025-7DD7-6A69E6539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2B6AB-2DEA-5E18-91AF-C989E64C1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61022-C698-0EDC-00FE-F41150C0AA07}"/>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D82A19C4-1172-E5C4-9BFE-93BA550979D4}"/>
              </a:ext>
            </a:extLst>
          </p:cNvPr>
          <p:cNvSpPr>
            <a:spLocks noGrp="1"/>
          </p:cNvSpPr>
          <p:nvPr>
            <p:ph type="sldNum" sz="quarter" idx="5"/>
          </p:nvPr>
        </p:nvSpPr>
        <p:spPr/>
        <p:txBody>
          <a:bodyPr/>
          <a:lstStyle/>
          <a:p>
            <a:fld id="{E69EC5C4-0ACD-409E-BAA0-64DC719BB9A4}" type="slidenum">
              <a:rPr lang="en-US" smtClean="0"/>
              <a:t>25</a:t>
            </a:fld>
            <a:endParaRPr lang="en-US" dirty="0"/>
          </a:p>
        </p:txBody>
      </p:sp>
    </p:spTree>
    <p:extLst>
      <p:ext uri="{BB962C8B-B14F-4D97-AF65-F5344CB8AC3E}">
        <p14:creationId xmlns:p14="http://schemas.microsoft.com/office/powerpoint/2010/main" val="2474767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ECEC2-2789-DDB0-9D6F-83FA5AC07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EC5AD-8C0D-14DF-FC43-291F543BD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BDCE4-8BB1-29F1-BB96-C870D8581361}"/>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2089E5CE-B6DC-27E8-4ABC-C0D3754D7AEE}"/>
              </a:ext>
            </a:extLst>
          </p:cNvPr>
          <p:cNvSpPr>
            <a:spLocks noGrp="1"/>
          </p:cNvSpPr>
          <p:nvPr>
            <p:ph type="sldNum" sz="quarter" idx="5"/>
          </p:nvPr>
        </p:nvSpPr>
        <p:spPr/>
        <p:txBody>
          <a:bodyPr/>
          <a:lstStyle/>
          <a:p>
            <a:fld id="{E69EC5C4-0ACD-409E-BAA0-64DC719BB9A4}" type="slidenum">
              <a:rPr lang="en-US" smtClean="0"/>
              <a:t>26</a:t>
            </a:fld>
            <a:endParaRPr lang="en-US" dirty="0"/>
          </a:p>
        </p:txBody>
      </p:sp>
    </p:spTree>
    <p:extLst>
      <p:ext uri="{BB962C8B-B14F-4D97-AF65-F5344CB8AC3E}">
        <p14:creationId xmlns:p14="http://schemas.microsoft.com/office/powerpoint/2010/main" val="3355258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0BD91-4749-192C-BA08-0E5B47F5B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6685F-4061-37BC-ADD5-9D1A29976C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A4EA6-7389-BCF0-3AB1-33C23E7F3D0D}"/>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F21BBA3C-CE40-9B91-14F2-48C793C2E209}"/>
              </a:ext>
            </a:extLst>
          </p:cNvPr>
          <p:cNvSpPr>
            <a:spLocks noGrp="1"/>
          </p:cNvSpPr>
          <p:nvPr>
            <p:ph type="sldNum" sz="quarter" idx="5"/>
          </p:nvPr>
        </p:nvSpPr>
        <p:spPr/>
        <p:txBody>
          <a:bodyPr/>
          <a:lstStyle/>
          <a:p>
            <a:fld id="{E69EC5C4-0ACD-409E-BAA0-64DC719BB9A4}" type="slidenum">
              <a:rPr lang="en-US" smtClean="0"/>
              <a:t>27</a:t>
            </a:fld>
            <a:endParaRPr lang="en-US" dirty="0"/>
          </a:p>
        </p:txBody>
      </p:sp>
    </p:spTree>
    <p:extLst>
      <p:ext uri="{BB962C8B-B14F-4D97-AF65-F5344CB8AC3E}">
        <p14:creationId xmlns:p14="http://schemas.microsoft.com/office/powerpoint/2010/main" val="706924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5844-FD64-4AB0-34AD-59FF631B4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F9D3F-8D83-0FC0-7044-0BC100DDE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CBDEC-124F-B418-C17D-AEDE9F8C2D15}"/>
              </a:ext>
            </a:extLst>
          </p:cNvPr>
          <p:cNvSpPr>
            <a:spLocks noGrp="1"/>
          </p:cNvSpPr>
          <p:nvPr>
            <p:ph type="body" idx="1"/>
          </p:nvPr>
        </p:nvSpPr>
        <p:spPr/>
        <p:txBody>
          <a:bodyPr/>
          <a:lstStyle/>
          <a:p>
            <a:r>
              <a:rPr lang="en-US" dirty="0"/>
              <a:t>Effective assessment and contracting are key components of EMDR-based couples therapy. This section outlines methods to ensure that both individual and conjoint needs are met.</a:t>
            </a:r>
          </a:p>
        </p:txBody>
      </p:sp>
      <p:sp>
        <p:nvSpPr>
          <p:cNvPr id="4" name="Slide Number Placeholder 3">
            <a:extLst>
              <a:ext uri="{FF2B5EF4-FFF2-40B4-BE49-F238E27FC236}">
                <a16:creationId xmlns:a16="http://schemas.microsoft.com/office/drawing/2014/main" id="{ABBD0EBF-7584-5FE0-CDDA-DC1413306B95}"/>
              </a:ext>
            </a:extLst>
          </p:cNvPr>
          <p:cNvSpPr>
            <a:spLocks noGrp="1"/>
          </p:cNvSpPr>
          <p:nvPr>
            <p:ph type="sldNum" sz="quarter" idx="5"/>
          </p:nvPr>
        </p:nvSpPr>
        <p:spPr/>
        <p:txBody>
          <a:bodyPr/>
          <a:lstStyle/>
          <a:p>
            <a:fld id="{E69EC5C4-0ACD-409E-BAA0-64DC719BB9A4}" type="slidenum">
              <a:rPr lang="en-US" smtClean="0"/>
              <a:t>28</a:t>
            </a:fld>
            <a:endParaRPr lang="en-US" dirty="0"/>
          </a:p>
        </p:txBody>
      </p:sp>
    </p:spTree>
    <p:extLst>
      <p:ext uri="{BB962C8B-B14F-4D97-AF65-F5344CB8AC3E}">
        <p14:creationId xmlns:p14="http://schemas.microsoft.com/office/powerpoint/2010/main" val="906677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Assessing individual trauma histories and relational dynamics is crucial for tailoring EMDR interventions. Techniques may include structured interviews and questionnaires to gain comprehensive insights into each partner's experiences.</a:t>
            </a:r>
          </a:p>
        </p:txBody>
      </p:sp>
      <p:sp>
        <p:nvSpPr>
          <p:cNvPr id="4" name="Slide Number Placeholder 3"/>
          <p:cNvSpPr>
            <a:spLocks noGrp="1"/>
          </p:cNvSpPr>
          <p:nvPr>
            <p:ph type="sldNum" sz="quarter" idx="5"/>
          </p:nvPr>
        </p:nvSpPr>
        <p:spPr/>
        <p:txBody>
          <a:bodyPr/>
          <a:lstStyle/>
          <a:p>
            <a:fld id="{E69EC5C4-0ACD-409E-BAA0-64DC719BB9A4}" type="slidenum">
              <a:rPr lang="en-US" smtClean="0"/>
              <a:t>30</a:t>
            </a:fld>
            <a:endParaRPr lang="en-US" dirty="0"/>
          </a:p>
        </p:txBody>
      </p:sp>
    </p:spTree>
    <p:extLst>
      <p:ext uri="{BB962C8B-B14F-4D97-AF65-F5344CB8AC3E}">
        <p14:creationId xmlns:p14="http://schemas.microsoft.com/office/powerpoint/2010/main" val="2275102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26C3-7591-1C64-888D-B9F188A9A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E51DB-6983-E9E4-DC54-8FE6554A0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59789-EE07-FEC3-0004-611EA8FE19F8}"/>
              </a:ext>
            </a:extLst>
          </p:cNvPr>
          <p:cNvSpPr>
            <a:spLocks noGrp="1"/>
          </p:cNvSpPr>
          <p:nvPr>
            <p:ph type="body" idx="1"/>
          </p:nvPr>
        </p:nvSpPr>
        <p:spPr/>
        <p:txBody>
          <a:bodyPr/>
          <a:lstStyle/>
          <a:p>
            <a:r>
              <a:rPr lang="en-US" dirty="0"/>
              <a:t>Assessing individual trauma histories and relational dynamics is crucial for tailoring EMDR interventions. Techniques may include structured interviews and questionnaires to gain comprehensive insights into each partner's experiences.</a:t>
            </a:r>
          </a:p>
        </p:txBody>
      </p:sp>
      <p:sp>
        <p:nvSpPr>
          <p:cNvPr id="4" name="Slide Number Placeholder 3">
            <a:extLst>
              <a:ext uri="{FF2B5EF4-FFF2-40B4-BE49-F238E27FC236}">
                <a16:creationId xmlns:a16="http://schemas.microsoft.com/office/drawing/2014/main" id="{4A96B9F4-B672-BA2F-721B-C4A28EB39BCD}"/>
              </a:ext>
            </a:extLst>
          </p:cNvPr>
          <p:cNvSpPr>
            <a:spLocks noGrp="1"/>
          </p:cNvSpPr>
          <p:nvPr>
            <p:ph type="sldNum" sz="quarter" idx="5"/>
          </p:nvPr>
        </p:nvSpPr>
        <p:spPr/>
        <p:txBody>
          <a:bodyPr/>
          <a:lstStyle/>
          <a:p>
            <a:fld id="{E69EC5C4-0ACD-409E-BAA0-64DC719BB9A4}" type="slidenum">
              <a:rPr lang="en-US" smtClean="0"/>
              <a:t>32</a:t>
            </a:fld>
            <a:endParaRPr lang="en-US" dirty="0"/>
          </a:p>
        </p:txBody>
      </p:sp>
    </p:spTree>
    <p:extLst>
      <p:ext uri="{BB962C8B-B14F-4D97-AF65-F5344CB8AC3E}">
        <p14:creationId xmlns:p14="http://schemas.microsoft.com/office/powerpoint/2010/main" val="3474164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Establishing clear agreements on the focus of therapy—whether individual or conjoint—is essential for creating a safe and productive therapeutic environment. This contracting helps manage expectations and goals.</a:t>
            </a:r>
          </a:p>
        </p:txBody>
      </p:sp>
      <p:sp>
        <p:nvSpPr>
          <p:cNvPr id="4" name="Slide Number Placeholder 3"/>
          <p:cNvSpPr>
            <a:spLocks noGrp="1"/>
          </p:cNvSpPr>
          <p:nvPr>
            <p:ph type="sldNum" sz="quarter" idx="5"/>
          </p:nvPr>
        </p:nvSpPr>
        <p:spPr/>
        <p:txBody>
          <a:bodyPr/>
          <a:lstStyle/>
          <a:p>
            <a:fld id="{E69EC5C4-0ACD-409E-BAA0-64DC719BB9A4}" type="slidenum">
              <a:rPr lang="en-US" smtClean="0"/>
              <a:t>36</a:t>
            </a:fld>
            <a:endParaRPr lang="en-US" dirty="0"/>
          </a:p>
        </p:txBody>
      </p:sp>
    </p:spTree>
    <p:extLst>
      <p:ext uri="{BB962C8B-B14F-4D97-AF65-F5344CB8AC3E}">
        <p14:creationId xmlns:p14="http://schemas.microsoft.com/office/powerpoint/2010/main" val="1386263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E5D96-A1F5-7B7D-A0DE-CBCC4BF12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C81A0-10F6-A352-998F-2EF51E3C3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A6143-E18E-FC99-7E91-5EFF1D1C2A99}"/>
              </a:ext>
            </a:extLst>
          </p:cNvPr>
          <p:cNvSpPr>
            <a:spLocks noGrp="1"/>
          </p:cNvSpPr>
          <p:nvPr>
            <p:ph type="body" idx="1"/>
          </p:nvPr>
        </p:nvSpPr>
        <p:spPr/>
        <p:txBody>
          <a:bodyPr/>
          <a:lstStyle/>
          <a:p>
            <a:r>
              <a:rPr lang="en-US" dirty="0"/>
              <a:t>Establishing clear agreements on the focus of therapy—whether individual or conjoint—is essential for creating a safe and productive therapeutic environment. This contracting helps manage expectations and goals.</a:t>
            </a:r>
          </a:p>
        </p:txBody>
      </p:sp>
      <p:sp>
        <p:nvSpPr>
          <p:cNvPr id="4" name="Slide Number Placeholder 3">
            <a:extLst>
              <a:ext uri="{FF2B5EF4-FFF2-40B4-BE49-F238E27FC236}">
                <a16:creationId xmlns:a16="http://schemas.microsoft.com/office/drawing/2014/main" id="{1A0D28B4-02E2-D97D-1D2A-A4F3EE15E5DA}"/>
              </a:ext>
            </a:extLst>
          </p:cNvPr>
          <p:cNvSpPr>
            <a:spLocks noGrp="1"/>
          </p:cNvSpPr>
          <p:nvPr>
            <p:ph type="sldNum" sz="quarter" idx="5"/>
          </p:nvPr>
        </p:nvSpPr>
        <p:spPr/>
        <p:txBody>
          <a:bodyPr/>
          <a:lstStyle/>
          <a:p>
            <a:fld id="{E69EC5C4-0ACD-409E-BAA0-64DC719BB9A4}" type="slidenum">
              <a:rPr lang="en-US" smtClean="0"/>
              <a:t>37</a:t>
            </a:fld>
            <a:endParaRPr lang="en-US" dirty="0"/>
          </a:p>
        </p:txBody>
      </p:sp>
    </p:spTree>
    <p:extLst>
      <p:ext uri="{BB962C8B-B14F-4D97-AF65-F5344CB8AC3E}">
        <p14:creationId xmlns:p14="http://schemas.microsoft.com/office/powerpoint/2010/main" val="3417563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various treatment approaches to integrating EMDR into couples therapy, each with its own strengths. This section highlights effective strategies.</a:t>
            </a:r>
          </a:p>
        </p:txBody>
      </p:sp>
      <p:sp>
        <p:nvSpPr>
          <p:cNvPr id="4" name="Slide Number Placeholder 3"/>
          <p:cNvSpPr>
            <a:spLocks noGrp="1"/>
          </p:cNvSpPr>
          <p:nvPr>
            <p:ph type="sldNum" sz="quarter" idx="5"/>
          </p:nvPr>
        </p:nvSpPr>
        <p:spPr/>
        <p:txBody>
          <a:bodyPr/>
          <a:lstStyle/>
          <a:p>
            <a:fld id="{E69EC5C4-0ACD-409E-BAA0-64DC719BB9A4}" type="slidenum">
              <a:rPr lang="en-US" smtClean="0"/>
              <a:t>39</a:t>
            </a:fld>
            <a:endParaRPr lang="en-US" dirty="0"/>
          </a:p>
        </p:txBody>
      </p:sp>
    </p:spTree>
    <p:extLst>
      <p:ext uri="{BB962C8B-B14F-4D97-AF65-F5344CB8AC3E}">
        <p14:creationId xmlns:p14="http://schemas.microsoft.com/office/powerpoint/2010/main" val="666942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80168-2993-74E3-19F8-A339DB5DA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57CAE-E503-42B3-DEA3-EBB88786A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0E582-38DD-BE53-62DA-8470C8CCEF87}"/>
              </a:ext>
            </a:extLst>
          </p:cNvPr>
          <p:cNvSpPr>
            <a:spLocks noGrp="1"/>
          </p:cNvSpPr>
          <p:nvPr>
            <p:ph type="body" idx="1"/>
          </p:nvPr>
        </p:nvSpPr>
        <p:spPr/>
        <p:txBody>
          <a:bodyPr/>
          <a:lstStyle/>
          <a:p>
            <a:r>
              <a:rPr lang="en-US" dirty="0"/>
              <a:t>There are various treatment approaches to integrating EMDR into couples therapy, each with its own strengths. This section highlights effective strategies.</a:t>
            </a:r>
          </a:p>
        </p:txBody>
      </p:sp>
      <p:sp>
        <p:nvSpPr>
          <p:cNvPr id="4" name="Slide Number Placeholder 3">
            <a:extLst>
              <a:ext uri="{FF2B5EF4-FFF2-40B4-BE49-F238E27FC236}">
                <a16:creationId xmlns:a16="http://schemas.microsoft.com/office/drawing/2014/main" id="{F38B1B0F-E681-FBD0-1267-80F560A4D38F}"/>
              </a:ext>
            </a:extLst>
          </p:cNvPr>
          <p:cNvSpPr>
            <a:spLocks noGrp="1"/>
          </p:cNvSpPr>
          <p:nvPr>
            <p:ph type="sldNum" sz="quarter" idx="5"/>
          </p:nvPr>
        </p:nvSpPr>
        <p:spPr/>
        <p:txBody>
          <a:bodyPr/>
          <a:lstStyle/>
          <a:p>
            <a:fld id="{E69EC5C4-0ACD-409E-BAA0-64DC719BB9A4}" type="slidenum">
              <a:rPr lang="en-US" smtClean="0"/>
              <a:t>40</a:t>
            </a:fld>
            <a:endParaRPr lang="en-US" dirty="0"/>
          </a:p>
        </p:txBody>
      </p:sp>
    </p:spTree>
    <p:extLst>
      <p:ext uri="{BB962C8B-B14F-4D97-AF65-F5344CB8AC3E}">
        <p14:creationId xmlns:p14="http://schemas.microsoft.com/office/powerpoint/2010/main" val="25461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3D6D2-E172-9F29-215B-303C6578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564BC-2CB3-6EFE-FAB7-CD816E97A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FF63B-84AC-BFB9-1AB4-5AD9B1893D0B}"/>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1899EE8E-E84C-0E59-BAD7-C017BE63317F}"/>
              </a:ext>
            </a:extLst>
          </p:cNvPr>
          <p:cNvSpPr>
            <a:spLocks noGrp="1"/>
          </p:cNvSpPr>
          <p:nvPr>
            <p:ph type="sldNum" sz="quarter" idx="5"/>
          </p:nvPr>
        </p:nvSpPr>
        <p:spPr/>
        <p:txBody>
          <a:bodyPr/>
          <a:lstStyle/>
          <a:p>
            <a:fld id="{E69EC5C4-0ACD-409E-BAA0-64DC719BB9A4}" type="slidenum">
              <a:rPr lang="en-US" smtClean="0"/>
              <a:t>42</a:t>
            </a:fld>
            <a:endParaRPr lang="en-US" dirty="0"/>
          </a:p>
        </p:txBody>
      </p:sp>
    </p:spTree>
    <p:extLst>
      <p:ext uri="{BB962C8B-B14F-4D97-AF65-F5344CB8AC3E}">
        <p14:creationId xmlns:p14="http://schemas.microsoft.com/office/powerpoint/2010/main" val="2712401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F027-A2B4-5655-2345-53095C457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E4655-5E28-236F-714C-EE80B7E7F8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21BFA-84BE-C7D6-2F63-3FF90D9916F1}"/>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6A7A928D-4685-0D3F-0737-FE41E6FE25FD}"/>
              </a:ext>
            </a:extLst>
          </p:cNvPr>
          <p:cNvSpPr>
            <a:spLocks noGrp="1"/>
          </p:cNvSpPr>
          <p:nvPr>
            <p:ph type="sldNum" sz="quarter" idx="5"/>
          </p:nvPr>
        </p:nvSpPr>
        <p:spPr/>
        <p:txBody>
          <a:bodyPr/>
          <a:lstStyle/>
          <a:p>
            <a:fld id="{E69EC5C4-0ACD-409E-BAA0-64DC719BB9A4}" type="slidenum">
              <a:rPr lang="en-US" smtClean="0"/>
              <a:t>43</a:t>
            </a:fld>
            <a:endParaRPr lang="en-US" dirty="0"/>
          </a:p>
        </p:txBody>
      </p:sp>
    </p:spTree>
    <p:extLst>
      <p:ext uri="{BB962C8B-B14F-4D97-AF65-F5344CB8AC3E}">
        <p14:creationId xmlns:p14="http://schemas.microsoft.com/office/powerpoint/2010/main" val="76517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2C56B-36BB-3DDA-96CF-2602D1CDC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D27E2-01F6-4998-8271-03D7820F3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EC219-0A76-2BFF-AD14-D23D3523F96F}"/>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4C34C887-A0F2-24CE-81C2-5312CC74CA48}"/>
              </a:ext>
            </a:extLst>
          </p:cNvPr>
          <p:cNvSpPr>
            <a:spLocks noGrp="1"/>
          </p:cNvSpPr>
          <p:nvPr>
            <p:ph type="sldNum" sz="quarter" idx="5"/>
          </p:nvPr>
        </p:nvSpPr>
        <p:spPr/>
        <p:txBody>
          <a:bodyPr/>
          <a:lstStyle/>
          <a:p>
            <a:fld id="{E69EC5C4-0ACD-409E-BAA0-64DC719BB9A4}" type="slidenum">
              <a:rPr lang="en-US" smtClean="0"/>
              <a:t>44</a:t>
            </a:fld>
            <a:endParaRPr lang="en-US" dirty="0"/>
          </a:p>
        </p:txBody>
      </p:sp>
    </p:spTree>
    <p:extLst>
      <p:ext uri="{BB962C8B-B14F-4D97-AF65-F5344CB8AC3E}">
        <p14:creationId xmlns:p14="http://schemas.microsoft.com/office/powerpoint/2010/main" val="187335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AEA06-CA59-ECF3-B92E-E198ECE10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FCB2A-5C58-0721-8894-C2D08440F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80A9EA-2162-0C09-362D-A05945D77B9A}"/>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40D3447D-D0F2-136E-052E-0C1E5CB5A660}"/>
              </a:ext>
            </a:extLst>
          </p:cNvPr>
          <p:cNvSpPr>
            <a:spLocks noGrp="1"/>
          </p:cNvSpPr>
          <p:nvPr>
            <p:ph type="sldNum" sz="quarter" idx="5"/>
          </p:nvPr>
        </p:nvSpPr>
        <p:spPr/>
        <p:txBody>
          <a:bodyPr/>
          <a:lstStyle/>
          <a:p>
            <a:fld id="{E69EC5C4-0ACD-409E-BAA0-64DC719BB9A4}" type="slidenum">
              <a:rPr lang="en-US" smtClean="0"/>
              <a:t>49</a:t>
            </a:fld>
            <a:endParaRPr lang="en-US" dirty="0"/>
          </a:p>
        </p:txBody>
      </p:sp>
    </p:spTree>
    <p:extLst>
      <p:ext uri="{BB962C8B-B14F-4D97-AF65-F5344CB8AC3E}">
        <p14:creationId xmlns:p14="http://schemas.microsoft.com/office/powerpoint/2010/main" val="9623916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DA4F2-69DB-02CA-B2FB-03607D764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8D40D-DD7D-F481-E72E-92293E512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36561-30C4-6ABA-7D44-1D9F9B705D0D}"/>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8AB913B5-0E8C-1681-F83E-D305CD2E079C}"/>
              </a:ext>
            </a:extLst>
          </p:cNvPr>
          <p:cNvSpPr>
            <a:spLocks noGrp="1"/>
          </p:cNvSpPr>
          <p:nvPr>
            <p:ph type="sldNum" sz="quarter" idx="5"/>
          </p:nvPr>
        </p:nvSpPr>
        <p:spPr/>
        <p:txBody>
          <a:bodyPr/>
          <a:lstStyle/>
          <a:p>
            <a:fld id="{E69EC5C4-0ACD-409E-BAA0-64DC719BB9A4}" type="slidenum">
              <a:rPr lang="en-US" smtClean="0"/>
              <a:t>50</a:t>
            </a:fld>
            <a:endParaRPr lang="en-US" dirty="0"/>
          </a:p>
        </p:txBody>
      </p:sp>
    </p:spTree>
    <p:extLst>
      <p:ext uri="{BB962C8B-B14F-4D97-AF65-F5344CB8AC3E}">
        <p14:creationId xmlns:p14="http://schemas.microsoft.com/office/powerpoint/2010/main" val="14552621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79AB-AF48-1321-6D56-F82896B2F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33943-0AFE-36A3-129C-CF0147B058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B1FE40-2506-0E72-4F2C-88F6D73DD2D3}"/>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80A3930F-19B5-71E6-89C1-ADF27F4A12F3}"/>
              </a:ext>
            </a:extLst>
          </p:cNvPr>
          <p:cNvSpPr>
            <a:spLocks noGrp="1"/>
          </p:cNvSpPr>
          <p:nvPr>
            <p:ph type="sldNum" sz="quarter" idx="5"/>
          </p:nvPr>
        </p:nvSpPr>
        <p:spPr/>
        <p:txBody>
          <a:bodyPr/>
          <a:lstStyle/>
          <a:p>
            <a:fld id="{E69EC5C4-0ACD-409E-BAA0-64DC719BB9A4}" type="slidenum">
              <a:rPr lang="en-US" smtClean="0"/>
              <a:t>51</a:t>
            </a:fld>
            <a:endParaRPr lang="en-US" dirty="0"/>
          </a:p>
        </p:txBody>
      </p:sp>
    </p:spTree>
    <p:extLst>
      <p:ext uri="{BB962C8B-B14F-4D97-AF65-F5344CB8AC3E}">
        <p14:creationId xmlns:p14="http://schemas.microsoft.com/office/powerpoint/2010/main" val="37667386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2D111-068F-5697-BE79-CCB5FDA0F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765AA-5465-9FC7-EAE7-436CF2973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9BFBD-79D8-7E8F-30A8-9F3565C8FA4D}"/>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95FAC4F8-D9FE-E0C6-328B-3123010EFA38}"/>
              </a:ext>
            </a:extLst>
          </p:cNvPr>
          <p:cNvSpPr>
            <a:spLocks noGrp="1"/>
          </p:cNvSpPr>
          <p:nvPr>
            <p:ph type="sldNum" sz="quarter" idx="5"/>
          </p:nvPr>
        </p:nvSpPr>
        <p:spPr/>
        <p:txBody>
          <a:bodyPr/>
          <a:lstStyle/>
          <a:p>
            <a:fld id="{E69EC5C4-0ACD-409E-BAA0-64DC719BB9A4}" type="slidenum">
              <a:rPr lang="en-US" smtClean="0"/>
              <a:t>52</a:t>
            </a:fld>
            <a:endParaRPr lang="en-US" dirty="0"/>
          </a:p>
        </p:txBody>
      </p:sp>
    </p:spTree>
    <p:extLst>
      <p:ext uri="{BB962C8B-B14F-4D97-AF65-F5344CB8AC3E}">
        <p14:creationId xmlns:p14="http://schemas.microsoft.com/office/powerpoint/2010/main" val="14810232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F6A94-546F-92C8-815D-47D84C5FB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AAD50-8C2B-4510-8AA7-3EA2F16FE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BBD23-1D34-B25F-1807-1CD44E78BF83}"/>
              </a:ext>
            </a:extLst>
          </p:cNvPr>
          <p:cNvSpPr>
            <a:spLocks noGrp="1"/>
          </p:cNvSpPr>
          <p:nvPr>
            <p:ph type="body" idx="1"/>
          </p:nvPr>
        </p:nvSpPr>
        <p:spPr/>
        <p:txBody>
          <a:bodyPr/>
          <a:lstStyle/>
          <a:p>
            <a:r>
              <a:rPr lang="en-US" dirty="0"/>
              <a:t>Real-life examples can provide valuable insights into the integration of EMDR in couples therapy. This section will explore successful cases and the lessons learned.</a:t>
            </a:r>
          </a:p>
        </p:txBody>
      </p:sp>
      <p:sp>
        <p:nvSpPr>
          <p:cNvPr id="4" name="Slide Number Placeholder 3">
            <a:extLst>
              <a:ext uri="{FF2B5EF4-FFF2-40B4-BE49-F238E27FC236}">
                <a16:creationId xmlns:a16="http://schemas.microsoft.com/office/drawing/2014/main" id="{48F073F9-156C-C531-465C-4ACD23990735}"/>
              </a:ext>
            </a:extLst>
          </p:cNvPr>
          <p:cNvSpPr>
            <a:spLocks noGrp="1"/>
          </p:cNvSpPr>
          <p:nvPr>
            <p:ph type="sldNum" sz="quarter" idx="5"/>
          </p:nvPr>
        </p:nvSpPr>
        <p:spPr/>
        <p:txBody>
          <a:bodyPr/>
          <a:lstStyle/>
          <a:p>
            <a:fld id="{E69EC5C4-0ACD-409E-BAA0-64DC719BB9A4}" type="slidenum">
              <a:rPr lang="en-US" smtClean="0"/>
              <a:t>53</a:t>
            </a:fld>
            <a:endParaRPr lang="en-US" dirty="0"/>
          </a:p>
        </p:txBody>
      </p:sp>
    </p:spTree>
    <p:extLst>
      <p:ext uri="{BB962C8B-B14F-4D97-AF65-F5344CB8AC3E}">
        <p14:creationId xmlns:p14="http://schemas.microsoft.com/office/powerpoint/2010/main" val="40141933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5" name="Picture 14" descr="A black and grey rectangular object&#10;&#10;AI-generated content may be incorrect.">
            <a:extLst>
              <a:ext uri="{FF2B5EF4-FFF2-40B4-BE49-F238E27FC236}">
                <a16:creationId xmlns:a16="http://schemas.microsoft.com/office/drawing/2014/main" id="{F583C720-C2B7-A3E3-6735-6E867B331F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9074227" y="31994"/>
            <a:ext cx="3117773" cy="3391593"/>
          </a:xfrm>
          <a:prstGeom prst="rect">
            <a:avLst/>
          </a:prstGeom>
        </p:spPr>
      </p:pic>
      <p:pic>
        <p:nvPicPr>
          <p:cNvPr id="13" name="Picture 12" descr="A black and grey rectangular object&#10;&#10;AI-generated content may be incorrect.">
            <a:extLst>
              <a:ext uri="{FF2B5EF4-FFF2-40B4-BE49-F238E27FC236}">
                <a16:creationId xmlns:a16="http://schemas.microsoft.com/office/drawing/2014/main" id="{2F003049-9247-D82B-3EE5-5A679B7AB8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2189"/>
            <a:ext cx="3117773" cy="3391593"/>
          </a:xfrm>
          <a:prstGeom prst="rect">
            <a:avLst/>
          </a:prstGeom>
        </p:spPr>
      </p:pic>
      <p:sp>
        <p:nvSpPr>
          <p:cNvPr id="2" name="Title 1"/>
          <p:cNvSpPr>
            <a:spLocks noGrp="1"/>
          </p:cNvSpPr>
          <p:nvPr>
            <p:ph type="ctrTitle" hasCustomPrompt="1"/>
          </p:nvPr>
        </p:nvSpPr>
        <p:spPr>
          <a:xfrm>
            <a:off x="1047912" y="3232931"/>
            <a:ext cx="9698658" cy="1383289"/>
          </a:xfrm>
        </p:spPr>
        <p:txBody>
          <a:bodyPr anchor="b"/>
          <a:lstStyle>
            <a:lvl1pPr algn="l">
              <a:defRPr sz="6000">
                <a:solidFill>
                  <a:schemeClr val="bg2"/>
                </a:solidFill>
                <a:latin typeface="Albert Sans SemiBold" pitchFamily="2" charset="0"/>
              </a:defRPr>
            </a:lvl1pPr>
          </a:lstStyle>
          <a:p>
            <a:r>
              <a:rPr lang="en-US" dirty="0"/>
              <a:t>Presentation Title</a:t>
            </a:r>
          </a:p>
        </p:txBody>
      </p:sp>
      <p:sp>
        <p:nvSpPr>
          <p:cNvPr id="3" name="Subtitle 2"/>
          <p:cNvSpPr>
            <a:spLocks noGrp="1"/>
          </p:cNvSpPr>
          <p:nvPr>
            <p:ph type="subTitle" idx="1" hasCustomPrompt="1"/>
          </p:nvPr>
        </p:nvSpPr>
        <p:spPr>
          <a:xfrm>
            <a:off x="1047912" y="5112327"/>
            <a:ext cx="9698658" cy="95985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name(s)</a:t>
            </a:r>
          </a:p>
        </p:txBody>
      </p:sp>
      <p:sp>
        <p:nvSpPr>
          <p:cNvPr id="16" name="Oval 15">
            <a:extLst>
              <a:ext uri="{FF2B5EF4-FFF2-40B4-BE49-F238E27FC236}">
                <a16:creationId xmlns:a16="http://schemas.microsoft.com/office/drawing/2014/main" id="{977573E0-8AD9-4628-7054-64EC801B7B00}"/>
              </a:ext>
            </a:extLst>
          </p:cNvPr>
          <p:cNvSpPr/>
          <p:nvPr userDrawn="1"/>
        </p:nvSpPr>
        <p:spPr>
          <a:xfrm>
            <a:off x="1832131" y="441644"/>
            <a:ext cx="2571281" cy="25712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black background with blue and green text&#10;&#10;AI-generated content may be incorrect.">
            <a:extLst>
              <a:ext uri="{FF2B5EF4-FFF2-40B4-BE49-F238E27FC236}">
                <a16:creationId xmlns:a16="http://schemas.microsoft.com/office/drawing/2014/main" id="{086E2D77-9092-7134-C045-AC63DC9741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00699" y="469395"/>
            <a:ext cx="8390601" cy="2510070"/>
          </a:xfrm>
          <a:prstGeom prst="rect">
            <a:avLst/>
          </a:prstGeom>
        </p:spPr>
      </p:pic>
    </p:spTree>
    <p:extLst>
      <p:ext uri="{BB962C8B-B14F-4D97-AF65-F5344CB8AC3E}">
        <p14:creationId xmlns:p14="http://schemas.microsoft.com/office/powerpoint/2010/main" val="4106025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p:txBody>
          <a:bodyPr/>
          <a:lstStyle>
            <a:lvl1pPr>
              <a:defRPr/>
            </a:lvl1pPr>
          </a:lstStyle>
          <a:p>
            <a:r>
              <a:rPr lang="en-US" dirty="0"/>
              <a:t>Presentation Tips</a:t>
            </a:r>
          </a:p>
        </p:txBody>
      </p:sp>
      <p:sp>
        <p:nvSpPr>
          <p:cNvPr id="3" name="Content Placeholder 2"/>
          <p:cNvSpPr>
            <a:spLocks noGrp="1"/>
          </p:cNvSpPr>
          <p:nvPr userDrawn="1">
            <p:ph idx="1" hasCustomPrompt="1"/>
          </p:nvPr>
        </p:nvSpPr>
        <p:spPr>
          <a:xfrm>
            <a:off x="838200" y="1930207"/>
            <a:ext cx="10515600" cy="3961144"/>
          </a:xfrm>
        </p:spPr>
        <p:txBody>
          <a:bodyPr/>
          <a:lstStyle>
            <a:lvl1pPr marL="0" indent="0">
              <a:buNone/>
              <a:defRPr/>
            </a:lvl1pPr>
          </a:lstStyle>
          <a:p>
            <a:pPr lvl="0"/>
            <a:r>
              <a:rPr lang="en-US" dirty="0"/>
              <a:t>Use a sans serif font (i.e. Ariel, Verdana, Tahoma)</a:t>
            </a:r>
            <a:br>
              <a:rPr lang="en-US" dirty="0"/>
            </a:br>
            <a:r>
              <a:rPr lang="en-US" dirty="0"/>
              <a:t>Use at least 22-point font size</a:t>
            </a:r>
            <a:br>
              <a:rPr lang="en-US" dirty="0"/>
            </a:br>
            <a:r>
              <a:rPr lang="en-US" dirty="0"/>
              <a:t>Keep slides uncluttered</a:t>
            </a:r>
            <a:br>
              <a:rPr lang="en-US" dirty="0"/>
            </a:br>
            <a:r>
              <a:rPr lang="en-US" dirty="0"/>
              <a:t>Do not place text on top of an image</a:t>
            </a:r>
          </a:p>
        </p:txBody>
      </p:sp>
      <p:pic>
        <p:nvPicPr>
          <p:cNvPr id="6" name="Picture 5" descr="A black and grey rectangular object&#10;&#10;AI-generated content may be incorrect.">
            <a:extLst>
              <a:ext uri="{FF2B5EF4-FFF2-40B4-BE49-F238E27FC236}">
                <a16:creationId xmlns:a16="http://schemas.microsoft.com/office/drawing/2014/main" id="{95A6341E-AFE1-08E0-B131-130124FB21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7" name="Picture 6" descr="A black background with blue and green text&#10;&#10;AI-generated content may be incorrect.">
            <a:extLst>
              <a:ext uri="{FF2B5EF4-FFF2-40B4-BE49-F238E27FC236}">
                <a16:creationId xmlns:a16="http://schemas.microsoft.com/office/drawing/2014/main" id="{99DF20BC-D4DB-D067-C6AA-A4C6B79519D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1300258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729132"/>
            <a:ext cx="10379914" cy="1048542"/>
          </a:xfrm>
        </p:spPr>
        <p:txBody>
          <a:bodyPr anchor="b">
            <a:normAutofit/>
          </a:bodyPr>
          <a:lstStyle>
            <a:lvl1pPr>
              <a:defRPr sz="4800"/>
            </a:lvl1pPr>
          </a:lstStyle>
          <a:p>
            <a:r>
              <a:rPr lang="en-US" dirty="0"/>
              <a:t>Presentation Section</a:t>
            </a:r>
          </a:p>
        </p:txBody>
      </p:sp>
      <p:sp>
        <p:nvSpPr>
          <p:cNvPr id="3" name="Text Placeholder 2"/>
          <p:cNvSpPr>
            <a:spLocks noGrp="1"/>
          </p:cNvSpPr>
          <p:nvPr>
            <p:ph type="body" idx="1" hasCustomPrompt="1"/>
          </p:nvPr>
        </p:nvSpPr>
        <p:spPr>
          <a:xfrm>
            <a:off x="831849" y="2022397"/>
            <a:ext cx="10379915" cy="3791554"/>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Text here. </a:t>
            </a:r>
          </a:p>
        </p:txBody>
      </p:sp>
      <p:pic>
        <p:nvPicPr>
          <p:cNvPr id="6" name="Picture 5" descr="A black and grey rectangular object&#10;&#10;AI-generated content may be incorrect.">
            <a:extLst>
              <a:ext uri="{FF2B5EF4-FFF2-40B4-BE49-F238E27FC236}">
                <a16:creationId xmlns:a16="http://schemas.microsoft.com/office/drawing/2014/main" id="{9EEC822F-1651-FF1D-E8E2-DCD7DADC2A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7" name="Picture 6" descr="A black background with blue and green text&#10;&#10;AI-generated content may be incorrect.">
            <a:extLst>
              <a:ext uri="{FF2B5EF4-FFF2-40B4-BE49-F238E27FC236}">
                <a16:creationId xmlns:a16="http://schemas.microsoft.com/office/drawing/2014/main" id="{04256909-FEF4-2F0D-0CFD-820A7A16D0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2929907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Two Column Slide</a:t>
            </a:r>
          </a:p>
        </p:txBody>
      </p:sp>
      <p:sp>
        <p:nvSpPr>
          <p:cNvPr id="3" name="Content Placeholder 2"/>
          <p:cNvSpPr>
            <a:spLocks noGrp="1"/>
          </p:cNvSpPr>
          <p:nvPr>
            <p:ph sz="half" idx="1" hasCustomPrompt="1"/>
          </p:nvPr>
        </p:nvSpPr>
        <p:spPr>
          <a:xfrm>
            <a:off x="838200" y="1825625"/>
            <a:ext cx="5181600" cy="4117975"/>
          </a:xfrm>
        </p:spPr>
        <p:txBody>
          <a:bodyPr/>
          <a:lstStyle>
            <a:lvl1pPr>
              <a:defRPr/>
            </a:lvl1pPr>
          </a:lstStyle>
          <a:p>
            <a:pPr lvl="0"/>
            <a:r>
              <a:rPr lang="en-US" dirty="0"/>
              <a:t>Bullet point</a:t>
            </a:r>
          </a:p>
        </p:txBody>
      </p:sp>
      <p:sp>
        <p:nvSpPr>
          <p:cNvPr id="4" name="Content Placeholder 3"/>
          <p:cNvSpPr>
            <a:spLocks noGrp="1"/>
          </p:cNvSpPr>
          <p:nvPr>
            <p:ph sz="half" idx="2" hasCustomPrompt="1"/>
          </p:nvPr>
        </p:nvSpPr>
        <p:spPr>
          <a:xfrm>
            <a:off x="6172200" y="1825625"/>
            <a:ext cx="5181600" cy="4117975"/>
          </a:xfrm>
        </p:spPr>
        <p:txBody>
          <a:bodyPr/>
          <a:lstStyle>
            <a:lvl1pPr>
              <a:defRPr/>
            </a:lvl1pPr>
          </a:lstStyle>
          <a:p>
            <a:pPr lvl="0"/>
            <a:r>
              <a:rPr lang="en-US" dirty="0"/>
              <a:t>Bullet point</a:t>
            </a:r>
          </a:p>
        </p:txBody>
      </p:sp>
      <p:pic>
        <p:nvPicPr>
          <p:cNvPr id="7" name="Picture 6" descr="A black and grey rectangular object&#10;&#10;AI-generated content may be incorrect.">
            <a:extLst>
              <a:ext uri="{FF2B5EF4-FFF2-40B4-BE49-F238E27FC236}">
                <a16:creationId xmlns:a16="http://schemas.microsoft.com/office/drawing/2014/main" id="{90CE1D48-717F-738A-96B0-B9DE467B68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12" name="Picture 11" descr="A black background with blue and green text&#10;&#10;AI-generated content may be incorrect.">
            <a:extLst>
              <a:ext uri="{FF2B5EF4-FFF2-40B4-BE49-F238E27FC236}">
                <a16:creationId xmlns:a16="http://schemas.microsoft.com/office/drawing/2014/main" id="{1338B4FB-4F4E-641D-DEB3-C1D0FEDB777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1114579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lvl1pPr>
              <a:defRPr/>
            </a:lvl1pPr>
          </a:lstStyle>
          <a:p>
            <a:r>
              <a:rPr lang="en-US" dirty="0"/>
              <a:t>Comparison Slide</a:t>
            </a:r>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 1</a:t>
            </a:r>
          </a:p>
        </p:txBody>
      </p:sp>
      <p:sp>
        <p:nvSpPr>
          <p:cNvPr id="4" name="Content Placeholder 3"/>
          <p:cNvSpPr>
            <a:spLocks noGrp="1"/>
          </p:cNvSpPr>
          <p:nvPr>
            <p:ph sz="half" idx="2" hasCustomPrompt="1"/>
          </p:nvPr>
        </p:nvSpPr>
        <p:spPr>
          <a:xfrm>
            <a:off x="839788" y="2806995"/>
            <a:ext cx="5157787" cy="3060405"/>
          </a:xfrm>
        </p:spPr>
        <p:txBody>
          <a:bodyPr/>
          <a:lstStyle>
            <a:lvl1pPr>
              <a:defRPr/>
            </a:lvl1pPr>
          </a:lstStyle>
          <a:p>
            <a:pPr lvl="0"/>
            <a:r>
              <a:rPr lang="en-US" dirty="0"/>
              <a:t>Bullet point</a:t>
            </a:r>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 2</a:t>
            </a:r>
          </a:p>
        </p:txBody>
      </p:sp>
      <p:sp>
        <p:nvSpPr>
          <p:cNvPr id="6" name="Content Placeholder 5"/>
          <p:cNvSpPr>
            <a:spLocks noGrp="1"/>
          </p:cNvSpPr>
          <p:nvPr>
            <p:ph sz="quarter" idx="4" hasCustomPrompt="1"/>
          </p:nvPr>
        </p:nvSpPr>
        <p:spPr>
          <a:xfrm>
            <a:off x="6172200" y="2806995"/>
            <a:ext cx="5183188" cy="3060405"/>
          </a:xfrm>
        </p:spPr>
        <p:txBody>
          <a:bodyPr/>
          <a:lstStyle>
            <a:lvl1pPr>
              <a:defRPr/>
            </a:lvl1pPr>
          </a:lstStyle>
          <a:p>
            <a:pPr lvl="0"/>
            <a:r>
              <a:rPr lang="en-US" dirty="0"/>
              <a:t>Bullet point</a:t>
            </a:r>
          </a:p>
        </p:txBody>
      </p:sp>
      <p:pic>
        <p:nvPicPr>
          <p:cNvPr id="9" name="Picture 8" descr="A black and grey rectangular object&#10;&#10;AI-generated content may be incorrect.">
            <a:extLst>
              <a:ext uri="{FF2B5EF4-FFF2-40B4-BE49-F238E27FC236}">
                <a16:creationId xmlns:a16="http://schemas.microsoft.com/office/drawing/2014/main" id="{3D6FFFF8-9552-F38B-02AE-82F740CAB5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10" name="Picture 9" descr="A black background with blue and green text&#10;&#10;AI-generated content may be incorrect.">
            <a:extLst>
              <a:ext uri="{FF2B5EF4-FFF2-40B4-BE49-F238E27FC236}">
                <a16:creationId xmlns:a16="http://schemas.microsoft.com/office/drawing/2014/main" id="{BF3C521D-9EC7-FC9D-DAD1-EECBDDD9E7E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45797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766219"/>
            <a:ext cx="10515600" cy="1325563"/>
          </a:xfrm>
        </p:spPr>
        <p:txBody>
          <a:bodyPr/>
          <a:lstStyle>
            <a:lvl1pPr algn="l">
              <a:defRPr/>
            </a:lvl1pPr>
          </a:lstStyle>
          <a:p>
            <a:r>
              <a:rPr lang="en-US" dirty="0"/>
              <a:t>Title Only Slide</a:t>
            </a:r>
          </a:p>
        </p:txBody>
      </p:sp>
      <p:pic>
        <p:nvPicPr>
          <p:cNvPr id="5" name="Picture 4" descr="A black and grey rectangular object&#10;&#10;AI-generated content may be incorrect.">
            <a:extLst>
              <a:ext uri="{FF2B5EF4-FFF2-40B4-BE49-F238E27FC236}">
                <a16:creationId xmlns:a16="http://schemas.microsoft.com/office/drawing/2014/main" id="{ED0F992A-9E6D-941F-992F-F435B1034A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6" name="Picture 5" descr="A black background with blue and green text&#10;&#10;AI-generated content may be incorrect.">
            <a:extLst>
              <a:ext uri="{FF2B5EF4-FFF2-40B4-BE49-F238E27FC236}">
                <a16:creationId xmlns:a16="http://schemas.microsoft.com/office/drawing/2014/main" id="{DCED0A95-BA97-3AA2-B134-6C7874696D6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1630915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descr="A black and grey rectangular object&#10;&#10;AI-generated content may be incorrect.">
            <a:extLst>
              <a:ext uri="{FF2B5EF4-FFF2-40B4-BE49-F238E27FC236}">
                <a16:creationId xmlns:a16="http://schemas.microsoft.com/office/drawing/2014/main" id="{B2D1CB3A-7583-6781-2FA8-7AC563A941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5" name="Picture 4" descr="A black background with blue and green text&#10;&#10;AI-generated content may be incorrect.">
            <a:extLst>
              <a:ext uri="{FF2B5EF4-FFF2-40B4-BE49-F238E27FC236}">
                <a16:creationId xmlns:a16="http://schemas.microsoft.com/office/drawing/2014/main" id="{0962101B-4F57-26E4-27B6-9115327F4E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4227426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n't Forget">
    <p:spTree>
      <p:nvGrpSpPr>
        <p:cNvPr id="1" name=""/>
        <p:cNvGrpSpPr/>
        <p:nvPr/>
      </p:nvGrpSpPr>
      <p:grpSpPr>
        <a:xfrm>
          <a:off x="0" y="0"/>
          <a:ext cx="0" cy="0"/>
          <a:chOff x="0" y="0"/>
          <a:chExt cx="0" cy="0"/>
        </a:xfrm>
      </p:grpSpPr>
      <p:pic>
        <p:nvPicPr>
          <p:cNvPr id="3" name="Graphic 2" descr="Warning icon. ">
            <a:extLst>
              <a:ext uri="{FF2B5EF4-FFF2-40B4-BE49-F238E27FC236}">
                <a16:creationId xmlns:a16="http://schemas.microsoft.com/office/drawing/2014/main" id="{5B652C03-90E7-FB9A-2502-5B06E666C04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53591" y="1601853"/>
            <a:ext cx="3191968" cy="3191968"/>
          </a:xfrm>
          <a:prstGeom prst="rect">
            <a:avLst/>
          </a:prstGeom>
        </p:spPr>
      </p:pic>
      <p:sp>
        <p:nvSpPr>
          <p:cNvPr id="5" name="Title 1">
            <a:extLst>
              <a:ext uri="{FF2B5EF4-FFF2-40B4-BE49-F238E27FC236}">
                <a16:creationId xmlns:a16="http://schemas.microsoft.com/office/drawing/2014/main" id="{27424BDD-E5D1-324B-95DA-1FFBE0D66E3B}"/>
              </a:ext>
            </a:extLst>
          </p:cNvPr>
          <p:cNvSpPr txBox="1">
            <a:spLocks/>
          </p:cNvSpPr>
          <p:nvPr userDrawn="1"/>
        </p:nvSpPr>
        <p:spPr>
          <a:xfrm>
            <a:off x="1384765" y="1724317"/>
            <a:ext cx="6472695" cy="30695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lbert Sans SemiBold" pitchFamily="2" charset="0"/>
                <a:ea typeface="+mj-ea"/>
                <a:cs typeface="+mj-cs"/>
              </a:defRPr>
            </a:lvl1pPr>
          </a:lstStyle>
          <a:p>
            <a:pPr lvl="0" algn="l">
              <a:lnSpc>
                <a:spcPct val="120000"/>
              </a:lnSpc>
            </a:pPr>
            <a:r>
              <a:rPr lang="en-US" sz="2800" b="0" i="0" kern="1200" dirty="0">
                <a:solidFill>
                  <a:schemeClr val="bg2"/>
                </a:solidFill>
                <a:effectLst/>
                <a:latin typeface="Albert Sans" pitchFamily="2" charset="0"/>
                <a:ea typeface="+mj-ea"/>
                <a:cs typeface="+mj-cs"/>
              </a:rPr>
              <a:t>Please complete the </a:t>
            </a:r>
            <a:r>
              <a:rPr lang="en-US" sz="2800" b="1" i="0" kern="1200" dirty="0">
                <a:solidFill>
                  <a:schemeClr val="bg2"/>
                </a:solidFill>
                <a:effectLst/>
                <a:latin typeface="Albert Sans" pitchFamily="2" charset="0"/>
                <a:ea typeface="+mj-ea"/>
                <a:cs typeface="+mj-cs"/>
              </a:rPr>
              <a:t>Post-Program Survey </a:t>
            </a:r>
            <a:r>
              <a:rPr lang="en-US" sz="2800" b="0" i="0" kern="1200" dirty="0">
                <a:solidFill>
                  <a:schemeClr val="bg2"/>
                </a:solidFill>
                <a:effectLst/>
                <a:latin typeface="Albert Sans" pitchFamily="2" charset="0"/>
                <a:ea typeface="+mj-ea"/>
                <a:cs typeface="+mj-cs"/>
              </a:rPr>
              <a:t>for each session to help us improve future programs.</a:t>
            </a:r>
          </a:p>
          <a:p>
            <a:pPr lvl="0" algn="l">
              <a:lnSpc>
                <a:spcPct val="120000"/>
              </a:lnSpc>
            </a:pPr>
            <a:endParaRPr lang="en-US" sz="2800" b="0" i="0" kern="1200" dirty="0">
              <a:solidFill>
                <a:schemeClr val="bg2"/>
              </a:solidFill>
              <a:effectLst/>
              <a:latin typeface="Albert Sans" pitchFamily="2" charset="0"/>
              <a:ea typeface="+mj-ea"/>
              <a:cs typeface="+mj-cs"/>
            </a:endParaRPr>
          </a:p>
          <a:p>
            <a:pPr marL="0" marR="0" lvl="0" indent="0" algn="l" defTabSz="914400" rtl="0" eaLnBrk="1" fontAlgn="auto" latinLnBrk="0" hangingPunct="1">
              <a:lnSpc>
                <a:spcPct val="120000"/>
              </a:lnSpc>
              <a:spcBef>
                <a:spcPct val="0"/>
              </a:spcBef>
              <a:spcAft>
                <a:spcPts val="0"/>
              </a:spcAft>
              <a:buClrTx/>
              <a:buSzTx/>
              <a:buFontTx/>
              <a:buNone/>
              <a:tabLst/>
              <a:defRPr/>
            </a:pPr>
            <a:r>
              <a:rPr lang="en-US" sz="2800" b="0" i="1" kern="1200" dirty="0">
                <a:solidFill>
                  <a:schemeClr val="bg2"/>
                </a:solidFill>
                <a:effectLst/>
                <a:latin typeface="Albert Sans" pitchFamily="2" charset="0"/>
                <a:ea typeface="+mj-ea"/>
                <a:cs typeface="+mj-cs"/>
              </a:rPr>
              <a:t>Don’t forget to </a:t>
            </a:r>
            <a:r>
              <a:rPr lang="en-US" sz="2800" b="1" i="1" kern="1200" dirty="0">
                <a:solidFill>
                  <a:schemeClr val="bg2"/>
                </a:solidFill>
                <a:effectLst/>
                <a:latin typeface="Albert Sans" pitchFamily="2" charset="0"/>
                <a:ea typeface="+mj-ea"/>
                <a:cs typeface="+mj-cs"/>
              </a:rPr>
              <a:t>scan out </a:t>
            </a:r>
            <a:r>
              <a:rPr lang="en-US" sz="2800" b="0" i="1" kern="1200" dirty="0">
                <a:solidFill>
                  <a:schemeClr val="bg2"/>
                </a:solidFill>
                <a:effectLst/>
                <a:latin typeface="Albert Sans" pitchFamily="2" charset="0"/>
                <a:ea typeface="+mj-ea"/>
                <a:cs typeface="+mj-cs"/>
              </a:rPr>
              <a:t>of this session!</a:t>
            </a:r>
            <a:endParaRPr lang="en-US" sz="1600" b="0" i="1" dirty="0">
              <a:solidFill>
                <a:schemeClr val="bg2"/>
              </a:solidFill>
              <a:latin typeface="Albert Sans" pitchFamily="2" charset="0"/>
            </a:endParaRPr>
          </a:p>
        </p:txBody>
      </p:sp>
      <p:sp>
        <p:nvSpPr>
          <p:cNvPr id="6" name="Title 1">
            <a:extLst>
              <a:ext uri="{FF2B5EF4-FFF2-40B4-BE49-F238E27FC236}">
                <a16:creationId xmlns:a16="http://schemas.microsoft.com/office/drawing/2014/main" id="{170D2639-C18E-51DE-A029-480381F76FC6}"/>
              </a:ext>
            </a:extLst>
          </p:cNvPr>
          <p:cNvSpPr txBox="1">
            <a:spLocks/>
          </p:cNvSpPr>
          <p:nvPr userDrawn="1"/>
        </p:nvSpPr>
        <p:spPr>
          <a:xfrm>
            <a:off x="1384765" y="398754"/>
            <a:ext cx="7512662"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lbert Sans SemiBold" pitchFamily="2" charset="0"/>
                <a:ea typeface="+mj-ea"/>
                <a:cs typeface="+mj-cs"/>
              </a:defRPr>
            </a:lvl1pPr>
          </a:lstStyle>
          <a:p>
            <a:pPr lvl="0" algn="l">
              <a:lnSpc>
                <a:spcPct val="120000"/>
              </a:lnSpc>
            </a:pPr>
            <a:r>
              <a:rPr lang="en-US" sz="6600" dirty="0">
                <a:solidFill>
                  <a:schemeClr val="bg2"/>
                </a:solidFill>
                <a:latin typeface="Albert Sans SemiBold" pitchFamily="2" charset="0"/>
              </a:rPr>
              <a:t>Don’t Forget!</a:t>
            </a:r>
          </a:p>
        </p:txBody>
      </p:sp>
      <p:pic>
        <p:nvPicPr>
          <p:cNvPr id="2" name="Picture 1" descr="A black and grey rectangular object&#10;&#10;AI-generated content may be incorrect.">
            <a:extLst>
              <a:ext uri="{FF2B5EF4-FFF2-40B4-BE49-F238E27FC236}">
                <a16:creationId xmlns:a16="http://schemas.microsoft.com/office/drawing/2014/main" id="{601F282F-2E69-A4B3-844E-49503EA62D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4" name="Picture 3" descr="A black background with blue and green text&#10;&#10;AI-generated content may be incorrect.">
            <a:extLst>
              <a:ext uri="{FF2B5EF4-FFF2-40B4-BE49-F238E27FC236}">
                <a16:creationId xmlns:a16="http://schemas.microsoft.com/office/drawing/2014/main" id="{7DEB2158-1D30-AFE6-CF24-CC32A5DE77D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pic>
        <p:nvPicPr>
          <p:cNvPr id="7" name="Graphic 6" descr="Employee badge with solid fill">
            <a:extLst>
              <a:ext uri="{FF2B5EF4-FFF2-40B4-BE49-F238E27FC236}">
                <a16:creationId xmlns:a16="http://schemas.microsoft.com/office/drawing/2014/main" id="{17353D79-2A74-FCFC-1046-0D3257EB33F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678371">
            <a:off x="3882326" y="4223566"/>
            <a:ext cx="1629437" cy="1629437"/>
          </a:xfrm>
          <a:prstGeom prst="rect">
            <a:avLst/>
          </a:prstGeom>
        </p:spPr>
      </p:pic>
      <p:pic>
        <p:nvPicPr>
          <p:cNvPr id="8" name="Graphic 7" descr="Arrow: Slight curve with solid fill">
            <a:extLst>
              <a:ext uri="{FF2B5EF4-FFF2-40B4-BE49-F238E27FC236}">
                <a16:creationId xmlns:a16="http://schemas.microsoft.com/office/drawing/2014/main" id="{C61A4BE7-C1D9-71CC-AF8A-76F1E53C2868}"/>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545239" y="4745822"/>
            <a:ext cx="1251098" cy="1251098"/>
          </a:xfrm>
          <a:prstGeom prst="rect">
            <a:avLst/>
          </a:prstGeom>
        </p:spPr>
      </p:pic>
    </p:spTree>
    <p:extLst>
      <p:ext uri="{BB962C8B-B14F-4D97-AF65-F5344CB8AC3E}">
        <p14:creationId xmlns:p14="http://schemas.microsoft.com/office/powerpoint/2010/main" val="146843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t"/>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360428"/>
            <a:ext cx="3932237" cy="35085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9" name="Picture 8" descr="A black and grey rectangular object&#10;&#10;AI-generated content may be incorrect.">
            <a:extLst>
              <a:ext uri="{FF2B5EF4-FFF2-40B4-BE49-F238E27FC236}">
                <a16:creationId xmlns:a16="http://schemas.microsoft.com/office/drawing/2014/main" id="{C158833C-5164-BAAE-825A-E4BB840C38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10" name="Picture 9" descr="A black background with blue and green text&#10;&#10;AI-generated content may be incorrect.">
            <a:extLst>
              <a:ext uri="{FF2B5EF4-FFF2-40B4-BE49-F238E27FC236}">
                <a16:creationId xmlns:a16="http://schemas.microsoft.com/office/drawing/2014/main" id="{C31EC8AF-853C-23A9-7D03-4141C2B4CC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33321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987424"/>
            <a:ext cx="3932237" cy="1069975"/>
          </a:xfrm>
        </p:spPr>
        <p:txBody>
          <a:bodyPr anchor="t"/>
          <a:lstStyle>
            <a:lvl1pPr>
              <a:defRPr sz="3200"/>
            </a:lvl1pPr>
          </a:lstStyle>
          <a:p>
            <a:r>
              <a:rPr lang="en-US" dirty="0"/>
              <a:t>Picture Title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hasCustomPrompt="1"/>
          </p:nvPr>
        </p:nvSpPr>
        <p:spPr>
          <a:xfrm>
            <a:off x="839788" y="2317898"/>
            <a:ext cx="3932237" cy="35430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Picture caption</a:t>
            </a:r>
          </a:p>
        </p:txBody>
      </p:sp>
      <p:pic>
        <p:nvPicPr>
          <p:cNvPr id="7" name="Picture 6" descr="A black and grey rectangular object&#10;&#10;AI-generated content may be incorrect.">
            <a:extLst>
              <a:ext uri="{FF2B5EF4-FFF2-40B4-BE49-F238E27FC236}">
                <a16:creationId xmlns:a16="http://schemas.microsoft.com/office/drawing/2014/main" id="{376D3B24-5827-8D69-1DB8-CBB6DACBD1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59461"/>
            <a:ext cx="11469647" cy="1429515"/>
          </a:xfrm>
          <a:prstGeom prst="rect">
            <a:avLst/>
          </a:prstGeom>
        </p:spPr>
      </p:pic>
      <p:pic>
        <p:nvPicPr>
          <p:cNvPr id="8" name="Picture 7" descr="A black background with blue and green text&#10;&#10;AI-generated content may be incorrect.">
            <a:extLst>
              <a:ext uri="{FF2B5EF4-FFF2-40B4-BE49-F238E27FC236}">
                <a16:creationId xmlns:a16="http://schemas.microsoft.com/office/drawing/2014/main" id="{B8EF34E7-6A38-DF9A-D82F-DF25F655E2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4122" y="5996920"/>
            <a:ext cx="2522445" cy="754596"/>
          </a:xfrm>
          <a:prstGeom prst="rect">
            <a:avLst/>
          </a:prstGeom>
        </p:spPr>
      </p:pic>
    </p:spTree>
    <p:extLst>
      <p:ext uri="{BB962C8B-B14F-4D97-AF65-F5344CB8AC3E}">
        <p14:creationId xmlns:p14="http://schemas.microsoft.com/office/powerpoint/2010/main" val="93400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nal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38A1F21-1E72-FAF6-BA5D-49D747D05BF6}"/>
              </a:ext>
            </a:extLst>
          </p:cNvPr>
          <p:cNvSpPr>
            <a:spLocks noGrp="1"/>
          </p:cNvSpPr>
          <p:nvPr>
            <p:ph type="body" sz="quarter" idx="10" hasCustomPrompt="1"/>
          </p:nvPr>
        </p:nvSpPr>
        <p:spPr>
          <a:xfrm>
            <a:off x="740333" y="1143000"/>
            <a:ext cx="5847610" cy="2286000"/>
          </a:xfrm>
        </p:spPr>
        <p:txBody>
          <a:bodyPr/>
          <a:lstStyle>
            <a:lvl1pPr marL="0" indent="0" algn="l">
              <a:buNone/>
              <a:defRPr/>
            </a:lvl1pPr>
          </a:lstStyle>
          <a:p>
            <a:pPr lvl="0"/>
            <a:r>
              <a:rPr lang="en-US" dirty="0"/>
              <a:t>Presenter contact info</a:t>
            </a:r>
          </a:p>
        </p:txBody>
      </p:sp>
      <p:pic>
        <p:nvPicPr>
          <p:cNvPr id="10" name="Picture 9" descr="A black and grey rectangular object&#10;&#10;AI-generated content may be incorrect.">
            <a:extLst>
              <a:ext uri="{FF2B5EF4-FFF2-40B4-BE49-F238E27FC236}">
                <a16:creationId xmlns:a16="http://schemas.microsoft.com/office/drawing/2014/main" id="{B6394BF5-F5B0-8EB8-3979-2948C6B910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9074230" y="3623422"/>
            <a:ext cx="3117773" cy="3391593"/>
          </a:xfrm>
          <a:prstGeom prst="rect">
            <a:avLst/>
          </a:prstGeom>
        </p:spPr>
      </p:pic>
      <p:pic>
        <p:nvPicPr>
          <p:cNvPr id="11" name="Picture 10" descr="A black and grey rectangular object&#10;&#10;AI-generated content may be incorrect.">
            <a:extLst>
              <a:ext uri="{FF2B5EF4-FFF2-40B4-BE49-F238E27FC236}">
                <a16:creationId xmlns:a16="http://schemas.microsoft.com/office/drawing/2014/main" id="{902A69BA-090C-D0FE-A718-31503313E4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623422"/>
            <a:ext cx="3117773" cy="3391593"/>
          </a:xfrm>
          <a:prstGeom prst="rect">
            <a:avLst/>
          </a:prstGeom>
        </p:spPr>
      </p:pic>
      <p:sp>
        <p:nvSpPr>
          <p:cNvPr id="12" name="Oval 11">
            <a:extLst>
              <a:ext uri="{FF2B5EF4-FFF2-40B4-BE49-F238E27FC236}">
                <a16:creationId xmlns:a16="http://schemas.microsoft.com/office/drawing/2014/main" id="{2541B7C4-D2EB-47FB-B6AF-CF321FB8D59D}"/>
              </a:ext>
            </a:extLst>
          </p:cNvPr>
          <p:cNvSpPr/>
          <p:nvPr userDrawn="1"/>
        </p:nvSpPr>
        <p:spPr>
          <a:xfrm>
            <a:off x="1699346" y="3850111"/>
            <a:ext cx="2931103" cy="293110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ack background with blue and green text&#10;&#10;AI-generated content may be incorrect.">
            <a:extLst>
              <a:ext uri="{FF2B5EF4-FFF2-40B4-BE49-F238E27FC236}">
                <a16:creationId xmlns:a16="http://schemas.microsoft.com/office/drawing/2014/main" id="{0D434B34-CA24-C917-4901-92DB0B2C0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00699" y="4060628"/>
            <a:ext cx="8390601" cy="2510070"/>
          </a:xfrm>
          <a:prstGeom prst="rect">
            <a:avLst/>
          </a:prstGeom>
        </p:spPr>
      </p:pic>
    </p:spTree>
    <p:extLst>
      <p:ext uri="{BB962C8B-B14F-4D97-AF65-F5344CB8AC3E}">
        <p14:creationId xmlns:p14="http://schemas.microsoft.com/office/powerpoint/2010/main" val="3111016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3961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246201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2" r:id="rId8"/>
    <p:sldLayoutId id="2147483680" r:id="rId9"/>
    <p:sldLayoutId id="2147483681" r:id="rId10"/>
    <p:sldLayoutId id="2147483683" r:id="rId11"/>
  </p:sldLayoutIdLst>
  <p:txStyles>
    <p:titleStyle>
      <a:lvl1pPr algn="l" defTabSz="914400" rtl="0" eaLnBrk="1" latinLnBrk="0" hangingPunct="1">
        <a:lnSpc>
          <a:spcPct val="90000"/>
        </a:lnSpc>
        <a:spcBef>
          <a:spcPct val="0"/>
        </a:spcBef>
        <a:buNone/>
        <a:defRPr sz="4400" kern="1200">
          <a:solidFill>
            <a:schemeClr val="bg2"/>
          </a:solidFill>
          <a:latin typeface="Albert Sans SemiBo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2"/>
          </a:solidFill>
          <a:latin typeface="Kumbh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2"/>
          </a:solidFill>
          <a:latin typeface="Kumbh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Kumbh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Kumbh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Kumbh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AA617-41AA-EBEC-7DA9-8ED990C311C9}"/>
              </a:ext>
            </a:extLst>
          </p:cNvPr>
          <p:cNvSpPr>
            <a:spLocks noGrp="1"/>
          </p:cNvSpPr>
          <p:nvPr>
            <p:ph type="ctrTitle"/>
          </p:nvPr>
        </p:nvSpPr>
        <p:spPr>
          <a:xfrm>
            <a:off x="1047912" y="3232931"/>
            <a:ext cx="9698658" cy="1383289"/>
          </a:xfrm>
        </p:spPr>
        <p:txBody>
          <a:bodyPr anchor="b">
            <a:normAutofit/>
          </a:bodyPr>
          <a:lstStyle/>
          <a:p>
            <a:r>
              <a:rPr lang="en-US" sz="3300" dirty="0"/>
              <a:t>Integrating EMDR Into Couples Therapy: Enhancing Relationships Through Trauma-Informed Practices</a:t>
            </a:r>
          </a:p>
        </p:txBody>
      </p:sp>
      <p:sp>
        <p:nvSpPr>
          <p:cNvPr id="3" name="Subtitle 2">
            <a:extLst>
              <a:ext uri="{FF2B5EF4-FFF2-40B4-BE49-F238E27FC236}">
                <a16:creationId xmlns:a16="http://schemas.microsoft.com/office/drawing/2014/main" id="{4B4F7846-DA55-C097-E692-2FA368A471E9}"/>
              </a:ext>
            </a:extLst>
          </p:cNvPr>
          <p:cNvSpPr>
            <a:spLocks noGrp="1"/>
          </p:cNvSpPr>
          <p:nvPr>
            <p:ph type="subTitle" idx="1"/>
          </p:nvPr>
        </p:nvSpPr>
        <p:spPr>
          <a:xfrm>
            <a:off x="1047912" y="5112327"/>
            <a:ext cx="9698658" cy="959852"/>
          </a:xfrm>
        </p:spPr>
        <p:txBody>
          <a:bodyPr>
            <a:normAutofit/>
          </a:bodyPr>
          <a:lstStyle/>
          <a:p>
            <a:r>
              <a:rPr lang="en-US" dirty="0"/>
              <a:t>Exploring EMDR's role in improving couple dynamics</a:t>
            </a:r>
          </a:p>
        </p:txBody>
      </p:sp>
    </p:spTree>
    <p:extLst>
      <p:ext uri="{BB962C8B-B14F-4D97-AF65-F5344CB8AC3E}">
        <p14:creationId xmlns:p14="http://schemas.microsoft.com/office/powerpoint/2010/main" val="320273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143B-0925-9290-854C-284F2B6373DA}"/>
              </a:ext>
            </a:extLst>
          </p:cNvPr>
          <p:cNvSpPr>
            <a:spLocks noGrp="1"/>
          </p:cNvSpPr>
          <p:nvPr>
            <p:ph type="title"/>
          </p:nvPr>
        </p:nvSpPr>
        <p:spPr>
          <a:xfrm>
            <a:off x="831850" y="729132"/>
            <a:ext cx="10379914" cy="1048542"/>
          </a:xfrm>
        </p:spPr>
        <p:txBody>
          <a:bodyPr anchor="b">
            <a:normAutofit/>
          </a:bodyPr>
          <a:lstStyle/>
          <a:p>
            <a:r>
              <a:rPr lang="en-US" dirty="0"/>
              <a:t>Session Outline</a:t>
            </a:r>
          </a:p>
        </p:txBody>
      </p:sp>
      <p:sp>
        <p:nvSpPr>
          <p:cNvPr id="3" name="Content Placeholder 2">
            <a:extLst>
              <a:ext uri="{FF2B5EF4-FFF2-40B4-BE49-F238E27FC236}">
                <a16:creationId xmlns:a16="http://schemas.microsoft.com/office/drawing/2014/main" id="{E76F46A3-A0BE-21D7-FF01-BE86EC6D9BB4}"/>
              </a:ext>
            </a:extLst>
          </p:cNvPr>
          <p:cNvSpPr>
            <a:spLocks noGrp="1"/>
          </p:cNvSpPr>
          <p:nvPr>
            <p:ph type="body" idx="1"/>
            <p:extLst>
              <p:ext uri="{E7BDC344-281C-4309-B0C6-D0EE65EED2A8}">
                <p202:designPr xmlns:p202="http://schemas.microsoft.com/office/powerpoint/2020/02/main">
                  <p202:designTagLst>
                    <p202:designTag name="ARCH:1:CLS" val="BulletedText"/>
                  </p202:designTagLst>
                </p202:designPr>
              </p:ext>
            </p:extLst>
          </p:nvPr>
        </p:nvSpPr>
        <p:spPr>
          <a:xfrm>
            <a:off x="831849" y="2022397"/>
            <a:ext cx="10379915" cy="3791554"/>
          </a:xfrm>
        </p:spPr>
        <p:txBody>
          <a:bodyPr>
            <a:normAutofit/>
          </a:bodyPr>
          <a:lstStyle/>
          <a:p>
            <a:r>
              <a:rPr lang="en-US" dirty="0"/>
              <a:t>Introduction</a:t>
            </a:r>
          </a:p>
          <a:p>
            <a:r>
              <a:rPr lang="en-US" dirty="0"/>
              <a:t>Historical Background</a:t>
            </a:r>
          </a:p>
          <a:p>
            <a:r>
              <a:rPr lang="en-US" dirty="0"/>
              <a:t>Benefits of Integration</a:t>
            </a:r>
          </a:p>
          <a:p>
            <a:r>
              <a:rPr lang="en-US" dirty="0"/>
              <a:t>Theoretical and Methodological Challenges</a:t>
            </a:r>
          </a:p>
          <a:p>
            <a:r>
              <a:rPr lang="en-US" dirty="0"/>
              <a:t>Assessment and Contracting</a:t>
            </a:r>
          </a:p>
          <a:p>
            <a:r>
              <a:rPr lang="en-US" dirty="0"/>
              <a:t>Treatment Considerations</a:t>
            </a:r>
          </a:p>
        </p:txBody>
      </p:sp>
    </p:spTree>
    <p:extLst>
      <p:ext uri="{BB962C8B-B14F-4D97-AF65-F5344CB8AC3E}">
        <p14:creationId xmlns:p14="http://schemas.microsoft.com/office/powerpoint/2010/main" val="1589601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7C53-CA78-B88B-B8FC-8FDD7CFC28C4}"/>
              </a:ext>
            </a:extLst>
          </p:cNvPr>
          <p:cNvSpPr>
            <a:spLocks noGrp="1"/>
          </p:cNvSpPr>
          <p:nvPr>
            <p:ph type="title"/>
          </p:nvPr>
        </p:nvSpPr>
        <p:spPr>
          <a:xfrm>
            <a:off x="831850" y="729132"/>
            <a:ext cx="10379914" cy="772122"/>
          </a:xfrm>
        </p:spPr>
        <p:txBody>
          <a:bodyPr anchor="b">
            <a:normAutofit fontScale="90000"/>
          </a:bodyPr>
          <a:lstStyle/>
          <a:p>
            <a:r>
              <a:rPr lang="en-US" dirty="0"/>
              <a:t>Introduction: EMDR and Couples Therapy</a:t>
            </a:r>
          </a:p>
        </p:txBody>
      </p:sp>
      <p:sp>
        <p:nvSpPr>
          <p:cNvPr id="7" name="Text Placeholder 2">
            <a:extLst>
              <a:ext uri="{FF2B5EF4-FFF2-40B4-BE49-F238E27FC236}">
                <a16:creationId xmlns:a16="http://schemas.microsoft.com/office/drawing/2014/main" id="{BAD4018B-90A7-671A-D04E-FAE12030E0B7}"/>
              </a:ext>
            </a:extLst>
          </p:cNvPr>
          <p:cNvSpPr>
            <a:spLocks noGrp="1"/>
          </p:cNvSpPr>
          <p:nvPr>
            <p:ph type="body" idx="1"/>
          </p:nvPr>
        </p:nvSpPr>
        <p:spPr>
          <a:xfrm>
            <a:off x="831849" y="2022397"/>
            <a:ext cx="10379915" cy="3791554"/>
          </a:xfrm>
        </p:spPr>
        <p:txBody>
          <a:bodyPr/>
          <a:lstStyle/>
          <a:p>
            <a:endParaRPr lang="en-US" dirty="0"/>
          </a:p>
          <a:p>
            <a:endParaRPr lang="en-US" dirty="0"/>
          </a:p>
          <a:p>
            <a:endParaRPr lang="en-US" dirty="0"/>
          </a:p>
        </p:txBody>
      </p:sp>
      <p:cxnSp>
        <p:nvCxnSpPr>
          <p:cNvPr id="4" name="Straight Connector 3">
            <a:extLst>
              <a:ext uri="{FF2B5EF4-FFF2-40B4-BE49-F238E27FC236}">
                <a16:creationId xmlns:a16="http://schemas.microsoft.com/office/drawing/2014/main" id="{24E9CBBF-289E-E440-E16D-DD07082AED74}"/>
              </a:ext>
            </a:extLst>
          </p:cNvPr>
          <p:cNvCxnSpPr>
            <a:cxnSpLocks/>
          </p:cNvCxnSpPr>
          <p:nvPr/>
        </p:nvCxnSpPr>
        <p:spPr>
          <a:xfrm flipH="1">
            <a:off x="600497" y="3166921"/>
            <a:ext cx="10338309" cy="0"/>
          </a:xfrm>
          <a:prstGeom prst="line">
            <a:avLst/>
          </a:prstGeom>
          <a:ln w="165100"/>
        </p:spPr>
        <p:style>
          <a:lnRef idx="2">
            <a:schemeClr val="accent6"/>
          </a:lnRef>
          <a:fillRef idx="0">
            <a:schemeClr val="accent6"/>
          </a:fillRef>
          <a:effectRef idx="1">
            <a:schemeClr val="accent6"/>
          </a:effectRef>
          <a:fontRef idx="minor">
            <a:schemeClr val="tx1"/>
          </a:fontRef>
        </p:style>
      </p:cxnSp>
      <p:cxnSp>
        <p:nvCxnSpPr>
          <p:cNvPr id="10" name="Straight Connector 9">
            <a:extLst>
              <a:ext uri="{FF2B5EF4-FFF2-40B4-BE49-F238E27FC236}">
                <a16:creationId xmlns:a16="http://schemas.microsoft.com/office/drawing/2014/main" id="{C47BBF85-67BD-421B-8867-A30EF85987F1}"/>
              </a:ext>
            </a:extLst>
          </p:cNvPr>
          <p:cNvCxnSpPr/>
          <p:nvPr/>
        </p:nvCxnSpPr>
        <p:spPr>
          <a:xfrm>
            <a:off x="1160059" y="2224585"/>
            <a:ext cx="0" cy="73697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08CB911-7FCB-C9C7-DA6D-E8A3CD99EA4E}"/>
              </a:ext>
            </a:extLst>
          </p:cNvPr>
          <p:cNvCxnSpPr/>
          <p:nvPr/>
        </p:nvCxnSpPr>
        <p:spPr>
          <a:xfrm>
            <a:off x="4603846" y="2229133"/>
            <a:ext cx="0" cy="736979"/>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D7A101-C80E-8139-7887-E9FE17B10FF4}"/>
              </a:ext>
            </a:extLst>
          </p:cNvPr>
          <p:cNvCxnSpPr/>
          <p:nvPr/>
        </p:nvCxnSpPr>
        <p:spPr>
          <a:xfrm>
            <a:off x="8921102" y="2233682"/>
            <a:ext cx="0" cy="73697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2529895-39CE-4324-EC2A-2DBD4962D592}"/>
              </a:ext>
            </a:extLst>
          </p:cNvPr>
          <p:cNvSpPr txBox="1"/>
          <p:nvPr/>
        </p:nvSpPr>
        <p:spPr>
          <a:xfrm>
            <a:off x="791568" y="1637731"/>
            <a:ext cx="9969818" cy="523220"/>
          </a:xfrm>
          <a:prstGeom prst="rect">
            <a:avLst/>
          </a:prstGeom>
          <a:noFill/>
        </p:spPr>
        <p:txBody>
          <a:bodyPr wrap="square" rtlCol="0">
            <a:spAutoFit/>
          </a:bodyPr>
          <a:lstStyle/>
          <a:p>
            <a:r>
              <a:rPr lang="en-US" sz="2800" dirty="0">
                <a:solidFill>
                  <a:schemeClr val="accent2"/>
                </a:solidFill>
              </a:rPr>
              <a:t>1996                                 2001			               2007</a:t>
            </a:r>
          </a:p>
        </p:txBody>
      </p:sp>
      <p:sp>
        <p:nvSpPr>
          <p:cNvPr id="18" name="TextBox 17">
            <a:extLst>
              <a:ext uri="{FF2B5EF4-FFF2-40B4-BE49-F238E27FC236}">
                <a16:creationId xmlns:a16="http://schemas.microsoft.com/office/drawing/2014/main" id="{706641C5-BA12-3BA8-5A51-33CBB879EF75}"/>
              </a:ext>
            </a:extLst>
          </p:cNvPr>
          <p:cNvSpPr txBox="1"/>
          <p:nvPr/>
        </p:nvSpPr>
        <p:spPr>
          <a:xfrm>
            <a:off x="600497" y="3428999"/>
            <a:ext cx="1637734" cy="1754326"/>
          </a:xfrm>
          <a:prstGeom prst="rect">
            <a:avLst/>
          </a:prstGeom>
          <a:noFill/>
        </p:spPr>
        <p:txBody>
          <a:bodyPr wrap="square" rtlCol="0">
            <a:spAutoFit/>
          </a:bodyPr>
          <a:lstStyle/>
          <a:p>
            <a:r>
              <a:rPr lang="en-US" dirty="0">
                <a:solidFill>
                  <a:schemeClr val="bg2"/>
                </a:solidFill>
              </a:rPr>
              <a:t>1996: Snyder publishes the earliest work on EMDR therapy.</a:t>
            </a:r>
          </a:p>
          <a:p>
            <a:endParaRPr lang="en-US" dirty="0"/>
          </a:p>
        </p:txBody>
      </p:sp>
      <p:sp>
        <p:nvSpPr>
          <p:cNvPr id="19" name="TextBox 18">
            <a:extLst>
              <a:ext uri="{FF2B5EF4-FFF2-40B4-BE49-F238E27FC236}">
                <a16:creationId xmlns:a16="http://schemas.microsoft.com/office/drawing/2014/main" id="{E1BEECAE-C602-548D-C80C-6F56516B63E7}"/>
              </a:ext>
            </a:extLst>
          </p:cNvPr>
          <p:cNvSpPr txBox="1"/>
          <p:nvPr/>
        </p:nvSpPr>
        <p:spPr>
          <a:xfrm>
            <a:off x="3794078" y="3439234"/>
            <a:ext cx="2101755" cy="1754326"/>
          </a:xfrm>
          <a:prstGeom prst="rect">
            <a:avLst/>
          </a:prstGeom>
          <a:noFill/>
        </p:spPr>
        <p:txBody>
          <a:bodyPr wrap="square" rtlCol="0">
            <a:spAutoFit/>
          </a:bodyPr>
          <a:lstStyle/>
          <a:p>
            <a:r>
              <a:rPr lang="en-US" dirty="0">
                <a:solidFill>
                  <a:schemeClr val="bg2"/>
                </a:solidFill>
              </a:rPr>
              <a:t>2001: Protinsky et al. integrate EMDR with Emotionally Focused Therapy (EFT).</a:t>
            </a:r>
          </a:p>
          <a:p>
            <a:endParaRPr lang="en-US" dirty="0">
              <a:solidFill>
                <a:schemeClr val="bg2"/>
              </a:solidFill>
            </a:endParaRPr>
          </a:p>
        </p:txBody>
      </p:sp>
      <p:sp>
        <p:nvSpPr>
          <p:cNvPr id="21" name="TextBox 20">
            <a:extLst>
              <a:ext uri="{FF2B5EF4-FFF2-40B4-BE49-F238E27FC236}">
                <a16:creationId xmlns:a16="http://schemas.microsoft.com/office/drawing/2014/main" id="{366F4862-3F73-5E96-4781-96C27329C519}"/>
              </a:ext>
            </a:extLst>
          </p:cNvPr>
          <p:cNvSpPr txBox="1"/>
          <p:nvPr/>
        </p:nvSpPr>
        <p:spPr>
          <a:xfrm>
            <a:off x="6857991" y="3411938"/>
            <a:ext cx="1292912" cy="1477328"/>
          </a:xfrm>
          <a:prstGeom prst="rect">
            <a:avLst/>
          </a:prstGeom>
          <a:noFill/>
        </p:spPr>
        <p:txBody>
          <a:bodyPr wrap="square" rtlCol="0">
            <a:spAutoFit/>
          </a:bodyPr>
          <a:lstStyle/>
          <a:p>
            <a:r>
              <a:rPr lang="en-US" dirty="0">
                <a:solidFill>
                  <a:schemeClr val="bg2"/>
                </a:solidFill>
              </a:rPr>
              <a:t>2007: Talan investigates EMDR in Imago therapy.</a:t>
            </a:r>
          </a:p>
        </p:txBody>
      </p:sp>
      <p:sp>
        <p:nvSpPr>
          <p:cNvPr id="24" name="TextBox 23">
            <a:extLst>
              <a:ext uri="{FF2B5EF4-FFF2-40B4-BE49-F238E27FC236}">
                <a16:creationId xmlns:a16="http://schemas.microsoft.com/office/drawing/2014/main" id="{D46640EA-BCD2-3209-9756-C14AA333AE20}"/>
              </a:ext>
            </a:extLst>
          </p:cNvPr>
          <p:cNvSpPr txBox="1"/>
          <p:nvPr/>
        </p:nvSpPr>
        <p:spPr>
          <a:xfrm>
            <a:off x="10242665" y="3439234"/>
            <a:ext cx="1473958" cy="2031325"/>
          </a:xfrm>
          <a:prstGeom prst="rect">
            <a:avLst/>
          </a:prstGeom>
          <a:noFill/>
        </p:spPr>
        <p:txBody>
          <a:bodyPr wrap="square" rtlCol="0">
            <a:spAutoFit/>
          </a:bodyPr>
          <a:lstStyle/>
          <a:p>
            <a:r>
              <a:rPr lang="en-US" dirty="0">
                <a:solidFill>
                  <a:schemeClr val="bg2"/>
                </a:solidFill>
              </a:rPr>
              <a:t>2007: Litt introduces ego-state informed Contextual Therapy.</a:t>
            </a:r>
          </a:p>
          <a:p>
            <a:endParaRPr lang="en-US" dirty="0">
              <a:solidFill>
                <a:schemeClr val="bg2"/>
              </a:solidFill>
            </a:endParaRPr>
          </a:p>
        </p:txBody>
      </p:sp>
      <p:sp>
        <p:nvSpPr>
          <p:cNvPr id="25" name="TextBox 24">
            <a:extLst>
              <a:ext uri="{FF2B5EF4-FFF2-40B4-BE49-F238E27FC236}">
                <a16:creationId xmlns:a16="http://schemas.microsoft.com/office/drawing/2014/main" id="{4B4E9E1A-87FB-25D7-3BFC-C276597AC3C6}"/>
              </a:ext>
            </a:extLst>
          </p:cNvPr>
          <p:cNvSpPr txBox="1"/>
          <p:nvPr/>
        </p:nvSpPr>
        <p:spPr>
          <a:xfrm>
            <a:off x="8150902" y="3392883"/>
            <a:ext cx="1978935" cy="2585323"/>
          </a:xfrm>
          <a:prstGeom prst="rect">
            <a:avLst/>
          </a:prstGeom>
          <a:noFill/>
        </p:spPr>
        <p:txBody>
          <a:bodyPr wrap="square" rtlCol="0">
            <a:spAutoFit/>
          </a:bodyPr>
          <a:lstStyle/>
          <a:p>
            <a:r>
              <a:rPr lang="en-US" dirty="0">
                <a:solidFill>
                  <a:schemeClr val="bg2"/>
                </a:solidFill>
              </a:rPr>
              <a:t>2007: Authors such as Errebo &amp; Sommers-Flanagan (2007), Knox (2016), Linder (2022), and Moses (2007) have described using EMDR with EFT.</a:t>
            </a:r>
          </a:p>
        </p:txBody>
      </p:sp>
    </p:spTree>
    <p:extLst>
      <p:ext uri="{BB962C8B-B14F-4D97-AF65-F5344CB8AC3E}">
        <p14:creationId xmlns:p14="http://schemas.microsoft.com/office/powerpoint/2010/main" val="2680886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409A-1A3F-1969-8FA4-A03A4ED81302}"/>
              </a:ext>
            </a:extLst>
          </p:cNvPr>
          <p:cNvSpPr>
            <a:spLocks noGrp="1"/>
          </p:cNvSpPr>
          <p:nvPr>
            <p:ph type="title"/>
          </p:nvPr>
        </p:nvSpPr>
        <p:spPr/>
        <p:txBody>
          <a:bodyPr anchor="ctr">
            <a:normAutofit/>
          </a:bodyPr>
          <a:lstStyle/>
          <a:p>
            <a:r>
              <a:rPr lang="en-US" dirty="0"/>
              <a:t>Importance of Integrating EMDR </a:t>
            </a:r>
            <a:br>
              <a:rPr lang="en-US" dirty="0"/>
            </a:br>
            <a:r>
              <a:rPr lang="en-US" dirty="0"/>
              <a:t>Into Couples Therapy</a:t>
            </a:r>
          </a:p>
        </p:txBody>
      </p:sp>
      <p:sp>
        <p:nvSpPr>
          <p:cNvPr id="4" name="Content Placeholder 3">
            <a:extLst>
              <a:ext uri="{FF2B5EF4-FFF2-40B4-BE49-F238E27FC236}">
                <a16:creationId xmlns:a16="http://schemas.microsoft.com/office/drawing/2014/main" id="{698C39B3-3BEA-EF67-BF1E-7CCC7F77105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690687"/>
            <a:ext cx="10515600" cy="4200663"/>
          </a:xfrm>
        </p:spPr>
        <p:txBody>
          <a:bodyPr>
            <a:noAutofit/>
          </a:bodyPr>
          <a:lstStyle/>
          <a:p>
            <a:r>
              <a:rPr lang="en-US" sz="2800" dirty="0"/>
              <a:t>Understanding Trauma's Impact</a:t>
            </a:r>
          </a:p>
          <a:p>
            <a:r>
              <a:rPr lang="en-US" sz="2800" dirty="0"/>
              <a:t>Couples learn how individual traumas influence their relationship dynamics, fostering deeper insights.</a:t>
            </a:r>
          </a:p>
          <a:p>
            <a:r>
              <a:rPr lang="en-US" sz="2800" dirty="0"/>
              <a:t>Reduced Reactivity</a:t>
            </a:r>
          </a:p>
          <a:p>
            <a:r>
              <a:rPr lang="en-US" sz="2800" dirty="0"/>
              <a:t>Partners experience less through trauma processing and emotional regulation.</a:t>
            </a:r>
          </a:p>
          <a:p>
            <a:r>
              <a:rPr lang="en-US" sz="2800" dirty="0"/>
              <a:t>Strengthening Attachment</a:t>
            </a:r>
          </a:p>
          <a:p>
            <a:r>
              <a:rPr lang="en-US" sz="2800" dirty="0"/>
              <a:t>The approach enhances secure attachment patterns by addressing traumatic residues that hinder healthy bonding and trust formation.</a:t>
            </a:r>
            <a:endParaRPr lang="en-US" sz="2400" dirty="0"/>
          </a:p>
        </p:txBody>
      </p:sp>
      <p:sp>
        <p:nvSpPr>
          <p:cNvPr id="7" name="TextBox 6">
            <a:extLst>
              <a:ext uri="{FF2B5EF4-FFF2-40B4-BE49-F238E27FC236}">
                <a16:creationId xmlns:a16="http://schemas.microsoft.com/office/drawing/2014/main" id="{7F9E2690-12E0-25B0-CC8A-1B79829A6A9E}"/>
              </a:ext>
            </a:extLst>
          </p:cNvPr>
          <p:cNvSpPr txBox="1"/>
          <p:nvPr/>
        </p:nvSpPr>
        <p:spPr>
          <a:xfrm>
            <a:off x="9829800" y="5643563"/>
            <a:ext cx="1524000" cy="369332"/>
          </a:xfrm>
          <a:prstGeom prst="rect">
            <a:avLst/>
          </a:prstGeom>
          <a:noFill/>
        </p:spPr>
        <p:txBody>
          <a:bodyPr wrap="square" rtlCol="0">
            <a:spAutoFit/>
          </a:bodyPr>
          <a:lstStyle/>
          <a:p>
            <a:r>
              <a:rPr lang="en-US" dirty="0">
                <a:solidFill>
                  <a:schemeClr val="bg2"/>
                </a:solidFill>
              </a:rPr>
              <a:t>Litt, 2024</a:t>
            </a:r>
          </a:p>
        </p:txBody>
      </p:sp>
    </p:spTree>
    <p:extLst>
      <p:ext uri="{BB962C8B-B14F-4D97-AF65-F5344CB8AC3E}">
        <p14:creationId xmlns:p14="http://schemas.microsoft.com/office/powerpoint/2010/main" val="28253153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99D9-1007-87CE-BD20-108288D971AB}"/>
              </a:ext>
            </a:extLst>
          </p:cNvPr>
          <p:cNvSpPr>
            <a:spLocks noGrp="1"/>
          </p:cNvSpPr>
          <p:nvPr>
            <p:ph type="title"/>
          </p:nvPr>
        </p:nvSpPr>
        <p:spPr>
          <a:xfrm>
            <a:off x="831850" y="729132"/>
            <a:ext cx="10379914" cy="314917"/>
          </a:xfrm>
        </p:spPr>
        <p:txBody>
          <a:bodyPr anchor="b">
            <a:normAutofit fontScale="90000"/>
          </a:bodyPr>
          <a:lstStyle/>
          <a:p>
            <a:r>
              <a:rPr lang="en-US" dirty="0"/>
              <a:t>Challenges and Considerations</a:t>
            </a:r>
          </a:p>
        </p:txBody>
      </p:sp>
      <p:sp>
        <p:nvSpPr>
          <p:cNvPr id="7" name="Text Placeholder 2">
            <a:extLst>
              <a:ext uri="{FF2B5EF4-FFF2-40B4-BE49-F238E27FC236}">
                <a16:creationId xmlns:a16="http://schemas.microsoft.com/office/drawing/2014/main" id="{73095371-5969-D953-F2F8-8E58982D8CC7}"/>
              </a:ext>
            </a:extLst>
          </p:cNvPr>
          <p:cNvSpPr>
            <a:spLocks noGrp="1"/>
          </p:cNvSpPr>
          <p:nvPr>
            <p:ph type="body" idx="1"/>
          </p:nvPr>
        </p:nvSpPr>
        <p:spPr>
          <a:xfrm>
            <a:off x="831849" y="1475509"/>
            <a:ext cx="10379915" cy="4338442"/>
          </a:xfrm>
        </p:spPr>
        <p:txBody>
          <a:bodyPr>
            <a:normAutofit/>
          </a:bodyPr>
          <a:lstStyle/>
          <a:p>
            <a:r>
              <a:rPr lang="en-US" sz="3200" u="sng" dirty="0"/>
              <a:t>Epistemological</a:t>
            </a:r>
            <a:r>
              <a:rPr lang="en-US" sz="3200" dirty="0"/>
              <a:t>: systemic vs linear causality</a:t>
            </a:r>
          </a:p>
          <a:p>
            <a:endParaRPr lang="en-US" sz="3200" dirty="0"/>
          </a:p>
          <a:p>
            <a:r>
              <a:rPr lang="en-US" sz="3200" u="sng" dirty="0"/>
              <a:t>Modal</a:t>
            </a:r>
            <a:r>
              <a:rPr lang="en-US" sz="3200" dirty="0"/>
              <a:t>: individual, couples, family, or group therapy</a:t>
            </a:r>
          </a:p>
          <a:p>
            <a:endParaRPr lang="en-US" sz="3200" dirty="0"/>
          </a:p>
          <a:p>
            <a:r>
              <a:rPr lang="en-US" sz="3200" u="sng" dirty="0"/>
              <a:t>Countertransference</a:t>
            </a:r>
            <a:r>
              <a:rPr lang="en-US" sz="3200" dirty="0"/>
              <a:t>: activation of the therapist’s implicit relational templates</a:t>
            </a:r>
          </a:p>
        </p:txBody>
      </p:sp>
    </p:spTree>
    <p:extLst>
      <p:ext uri="{BB962C8B-B14F-4D97-AF65-F5344CB8AC3E}">
        <p14:creationId xmlns:p14="http://schemas.microsoft.com/office/powerpoint/2010/main" val="4253903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3B413-91FD-4469-438D-471A00249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F32B6-94F6-EF9B-36FA-28316C17801A}"/>
              </a:ext>
            </a:extLst>
          </p:cNvPr>
          <p:cNvSpPr>
            <a:spLocks noGrp="1"/>
          </p:cNvSpPr>
          <p:nvPr>
            <p:ph type="title"/>
          </p:nvPr>
        </p:nvSpPr>
        <p:spPr>
          <a:xfrm>
            <a:off x="838200" y="365125"/>
            <a:ext cx="10515600" cy="782357"/>
          </a:xfrm>
        </p:spPr>
        <p:txBody>
          <a:bodyPr/>
          <a:lstStyle/>
          <a:p>
            <a:r>
              <a:rPr lang="en-US"/>
              <a:t>Epistemological Challenges: History</a:t>
            </a:r>
          </a:p>
        </p:txBody>
      </p:sp>
      <p:sp>
        <p:nvSpPr>
          <p:cNvPr id="5" name="Content Placeholder 4">
            <a:extLst>
              <a:ext uri="{FF2B5EF4-FFF2-40B4-BE49-F238E27FC236}">
                <a16:creationId xmlns:a16="http://schemas.microsoft.com/office/drawing/2014/main" id="{C5290C4A-4DA9-418C-859B-F1DD84935658}"/>
              </a:ext>
            </a:extLst>
          </p:cNvPr>
          <p:cNvSpPr>
            <a:spLocks noGrp="1"/>
          </p:cNvSpPr>
          <p:nvPr>
            <p:ph idx="1"/>
          </p:nvPr>
        </p:nvSpPr>
        <p:spPr>
          <a:xfrm>
            <a:off x="838200" y="1500554"/>
            <a:ext cx="10515600" cy="4390797"/>
          </a:xfrm>
        </p:spPr>
        <p:txBody>
          <a:bodyPr>
            <a:normAutofit/>
          </a:bodyPr>
          <a:lstStyle/>
          <a:p>
            <a:pPr marL="457200" indent="-457200">
              <a:buFont typeface="Arial" panose="020B0604020202020204" pitchFamily="34" charset="0"/>
              <a:buChar char="•"/>
            </a:pPr>
            <a:r>
              <a:rPr lang="en-US" dirty="0"/>
              <a:t>In the 1960s, the emerging field of family therapy gave rise to couples therapy as we know it today (Litt, 2007).</a:t>
            </a:r>
          </a:p>
          <a:p>
            <a:pPr marL="457200" lvl="0" indent="-457200">
              <a:buFont typeface="Arial" panose="020B0604020202020204" pitchFamily="34" charset="0"/>
              <a:buChar char="•"/>
            </a:pPr>
            <a:r>
              <a:rPr lang="en-US" dirty="0"/>
              <a:t>Anchored in the paradigm of general system theory (Bertalanffy, 1950), the family therapy movement regarded individual behavior and experience as structurally determined by the complex relational system in which they were embedded.</a:t>
            </a:r>
          </a:p>
          <a:p>
            <a:pPr marL="457200" lvl="0" indent="-457200">
              <a:buFont typeface="Arial" panose="020B0604020202020204" pitchFamily="34" charset="0"/>
              <a:buChar char="•"/>
            </a:pPr>
            <a:r>
              <a:rPr lang="en-US" dirty="0"/>
              <a:t>The locus of assessment and intervention was the </a:t>
            </a:r>
            <a:r>
              <a:rPr lang="en-US" u="sng" dirty="0"/>
              <a:t>system of relationships—not the individual</a:t>
            </a:r>
            <a:r>
              <a:rPr lang="en-US" dirty="0"/>
              <a:t>.</a:t>
            </a:r>
          </a:p>
          <a:p>
            <a:endParaRPr lang="en-US" dirty="0"/>
          </a:p>
          <a:p>
            <a:endParaRPr lang="en-US" dirty="0"/>
          </a:p>
        </p:txBody>
      </p:sp>
    </p:spTree>
    <p:extLst>
      <p:ext uri="{BB962C8B-B14F-4D97-AF65-F5344CB8AC3E}">
        <p14:creationId xmlns:p14="http://schemas.microsoft.com/office/powerpoint/2010/main" val="3811775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7B0C-910D-45A4-4338-061483AFA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A6B76-B7CD-F5E1-4561-73712FB3471B}"/>
              </a:ext>
            </a:extLst>
          </p:cNvPr>
          <p:cNvSpPr>
            <a:spLocks noGrp="1"/>
          </p:cNvSpPr>
          <p:nvPr>
            <p:ph type="title"/>
          </p:nvPr>
        </p:nvSpPr>
        <p:spPr>
          <a:xfrm>
            <a:off x="838200" y="365125"/>
            <a:ext cx="10515600" cy="782357"/>
          </a:xfrm>
        </p:spPr>
        <p:txBody>
          <a:bodyPr/>
          <a:lstStyle/>
          <a:p>
            <a:r>
              <a:rPr lang="en-US"/>
              <a:t>Epistemological Challenges: Contemporary</a:t>
            </a:r>
          </a:p>
        </p:txBody>
      </p:sp>
      <p:sp>
        <p:nvSpPr>
          <p:cNvPr id="5" name="Content Placeholder 4">
            <a:extLst>
              <a:ext uri="{FF2B5EF4-FFF2-40B4-BE49-F238E27FC236}">
                <a16:creationId xmlns:a16="http://schemas.microsoft.com/office/drawing/2014/main" id="{679BC0C1-E881-EA89-1A5C-BEF7496BFB4B}"/>
              </a:ext>
            </a:extLst>
          </p:cNvPr>
          <p:cNvSpPr>
            <a:spLocks noGrp="1"/>
          </p:cNvSpPr>
          <p:nvPr>
            <p:ph idx="1"/>
          </p:nvPr>
        </p:nvSpPr>
        <p:spPr>
          <a:xfrm>
            <a:off x="838200" y="1500554"/>
            <a:ext cx="10515600" cy="4505799"/>
          </a:xfrm>
        </p:spPr>
        <p:txBody>
          <a:bodyPr>
            <a:normAutofit/>
          </a:bodyPr>
          <a:lstStyle/>
          <a:p>
            <a:pPr marL="457200" lvl="0" indent="-457200">
              <a:buFont typeface="Arial" panose="020B0604020202020204" pitchFamily="34" charset="0"/>
              <a:buChar char="•"/>
            </a:pPr>
            <a:r>
              <a:rPr lang="en-US"/>
              <a:t>Modern systems-oriented therapists are more willing to consider family members' motivations, personality, and attachment needs and integrate interventions drawn from individual psychotherapy (Kaslow, 2009).</a:t>
            </a:r>
          </a:p>
          <a:p>
            <a:pPr marL="457200" lvl="0" indent="-457200">
              <a:buFont typeface="Arial" panose="020B0604020202020204" pitchFamily="34" charset="0"/>
              <a:buChar char="•"/>
            </a:pPr>
            <a:r>
              <a:rPr lang="en-US"/>
              <a:t>Systemic purists may be hobbled if they restrict their assessment and interventions to the unit of the “couple” as its own anthropomorphic agent (Boszormenyi-Nagy &amp; Krasner, 1986; Litt, 2007).</a:t>
            </a:r>
          </a:p>
          <a:p>
            <a:pPr marL="457200" indent="-457200">
              <a:buFont typeface="Arial" panose="020B0604020202020204" pitchFamily="34" charset="0"/>
              <a:buChar char="•"/>
            </a:pPr>
            <a:endParaRPr lang="en-US"/>
          </a:p>
          <a:p>
            <a:endParaRPr lang="en-US"/>
          </a:p>
        </p:txBody>
      </p:sp>
    </p:spTree>
    <p:extLst>
      <p:ext uri="{BB962C8B-B14F-4D97-AF65-F5344CB8AC3E}">
        <p14:creationId xmlns:p14="http://schemas.microsoft.com/office/powerpoint/2010/main" val="3815505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48F10-5318-B4CF-18BF-A5DBA879A4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38424-B1BE-2AE9-28BF-767374CBFD90}"/>
              </a:ext>
            </a:extLst>
          </p:cNvPr>
          <p:cNvSpPr>
            <a:spLocks noGrp="1"/>
          </p:cNvSpPr>
          <p:nvPr>
            <p:ph type="title"/>
          </p:nvPr>
        </p:nvSpPr>
        <p:spPr>
          <a:xfrm>
            <a:off x="838200" y="365125"/>
            <a:ext cx="10515600" cy="782357"/>
          </a:xfrm>
        </p:spPr>
        <p:txBody>
          <a:bodyPr/>
          <a:lstStyle/>
          <a:p>
            <a:r>
              <a:rPr lang="en-US"/>
              <a:t>Epistemological Challenges: Practices</a:t>
            </a:r>
          </a:p>
        </p:txBody>
      </p:sp>
      <p:sp>
        <p:nvSpPr>
          <p:cNvPr id="5" name="Content Placeholder 4">
            <a:extLst>
              <a:ext uri="{FF2B5EF4-FFF2-40B4-BE49-F238E27FC236}">
                <a16:creationId xmlns:a16="http://schemas.microsoft.com/office/drawing/2014/main" id="{8D696EE7-C818-65BF-DDE8-B376BCC20EA9}"/>
              </a:ext>
            </a:extLst>
          </p:cNvPr>
          <p:cNvSpPr>
            <a:spLocks noGrp="1"/>
          </p:cNvSpPr>
          <p:nvPr>
            <p:ph idx="1"/>
          </p:nvPr>
        </p:nvSpPr>
        <p:spPr>
          <a:xfrm>
            <a:off x="838200" y="1475509"/>
            <a:ext cx="10515600" cy="4415842"/>
          </a:xfrm>
        </p:spPr>
        <p:txBody>
          <a:bodyPr>
            <a:normAutofit/>
          </a:bodyPr>
          <a:lstStyle/>
          <a:p>
            <a:pPr lvl="0"/>
            <a:r>
              <a:rPr lang="en-US" dirty="0"/>
              <a:t>This legacy of systemic determinism includes couples therapy practices that neutralize each partner's needs, behavior, or responsibility:</a:t>
            </a:r>
            <a:endParaRPr lang="en-US" sz="4000" dirty="0"/>
          </a:p>
          <a:p>
            <a:pPr lvl="1"/>
            <a:r>
              <a:rPr lang="en-US" sz="3200" dirty="0"/>
              <a:t>Non-blaming stance: problems belong to “the couple”</a:t>
            </a:r>
          </a:p>
          <a:p>
            <a:pPr lvl="1"/>
            <a:r>
              <a:rPr lang="en-US" sz="3200" dirty="0"/>
              <a:t>Equal talk time</a:t>
            </a:r>
          </a:p>
          <a:p>
            <a:pPr lvl="1"/>
            <a:r>
              <a:rPr lang="en-US" sz="3200" dirty="0"/>
              <a:t>Equal number of individual sessions for each partner</a:t>
            </a:r>
          </a:p>
          <a:p>
            <a:pPr lvl="1"/>
            <a:r>
              <a:rPr lang="en-US" sz="3200" dirty="0"/>
              <a:t>“Balancing”: each partner spends equal amounts of time in the “hot seat”</a:t>
            </a:r>
          </a:p>
          <a:p>
            <a:endParaRPr lang="en-US" dirty="0"/>
          </a:p>
          <a:p>
            <a:endParaRPr lang="en-US" dirty="0"/>
          </a:p>
        </p:txBody>
      </p:sp>
    </p:spTree>
    <p:extLst>
      <p:ext uri="{BB962C8B-B14F-4D97-AF65-F5344CB8AC3E}">
        <p14:creationId xmlns:p14="http://schemas.microsoft.com/office/powerpoint/2010/main" val="3055476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48B7-6264-9245-85CA-9AFAD7928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887B9-D497-516B-5A50-81E6C0C50F81}"/>
              </a:ext>
            </a:extLst>
          </p:cNvPr>
          <p:cNvSpPr>
            <a:spLocks noGrp="1"/>
          </p:cNvSpPr>
          <p:nvPr>
            <p:ph type="title"/>
          </p:nvPr>
        </p:nvSpPr>
        <p:spPr>
          <a:xfrm>
            <a:off x="838200" y="365125"/>
            <a:ext cx="10515600" cy="782357"/>
          </a:xfrm>
        </p:spPr>
        <p:txBody>
          <a:bodyPr/>
          <a:lstStyle/>
          <a:p>
            <a:r>
              <a:rPr lang="en-US"/>
              <a:t>Epistemological Challenges: Practices</a:t>
            </a:r>
          </a:p>
        </p:txBody>
      </p:sp>
      <p:sp>
        <p:nvSpPr>
          <p:cNvPr id="5" name="Content Placeholder 4">
            <a:extLst>
              <a:ext uri="{FF2B5EF4-FFF2-40B4-BE49-F238E27FC236}">
                <a16:creationId xmlns:a16="http://schemas.microsoft.com/office/drawing/2014/main" id="{47EF5B57-9A67-BD6F-37F2-C544293AFC25}"/>
              </a:ext>
            </a:extLst>
          </p:cNvPr>
          <p:cNvSpPr>
            <a:spLocks noGrp="1"/>
          </p:cNvSpPr>
          <p:nvPr>
            <p:ph idx="1"/>
          </p:nvPr>
        </p:nvSpPr>
        <p:spPr>
          <a:xfrm>
            <a:off x="838200" y="1147482"/>
            <a:ext cx="10515600" cy="4743869"/>
          </a:xfrm>
        </p:spPr>
        <p:txBody>
          <a:bodyPr>
            <a:normAutofit fontScale="92500" lnSpcReduction="20000"/>
          </a:bodyPr>
          <a:lstStyle/>
          <a:p>
            <a:endParaRPr lang="en-US"/>
          </a:p>
          <a:p>
            <a:pPr lvl="1">
              <a:lnSpc>
                <a:spcPct val="150000"/>
              </a:lnSpc>
            </a:pPr>
            <a:r>
              <a:rPr lang="en-US" sz="3500"/>
              <a:t>Offering phase 4 to both partners simultaneously</a:t>
            </a:r>
          </a:p>
          <a:p>
            <a:pPr lvl="1">
              <a:lnSpc>
                <a:spcPct val="150000"/>
              </a:lnSpc>
            </a:pPr>
            <a:r>
              <a:rPr lang="en-US" sz="3500"/>
              <a:t>Prescribing phase 4 to both partners for the sake of “balance” instead of individual needs and goals</a:t>
            </a:r>
          </a:p>
          <a:p>
            <a:pPr lvl="1">
              <a:lnSpc>
                <a:spcPct val="150000"/>
              </a:lnSpc>
            </a:pPr>
            <a:r>
              <a:rPr lang="en-US" sz="3500"/>
              <a:t>Avoiding individual assessment or diagnosis</a:t>
            </a:r>
          </a:p>
          <a:p>
            <a:pPr lvl="1">
              <a:lnSpc>
                <a:spcPct val="150000"/>
              </a:lnSpc>
            </a:pPr>
            <a:r>
              <a:rPr lang="en-US" sz="3500"/>
              <a:t>Accepting obfuscating presenting problems at face value: “We want to improve communication.”</a:t>
            </a:r>
          </a:p>
          <a:p>
            <a:endParaRPr lang="en-US"/>
          </a:p>
          <a:p>
            <a:endParaRPr lang="en-US"/>
          </a:p>
        </p:txBody>
      </p:sp>
    </p:spTree>
    <p:extLst>
      <p:ext uri="{BB962C8B-B14F-4D97-AF65-F5344CB8AC3E}">
        <p14:creationId xmlns:p14="http://schemas.microsoft.com/office/powerpoint/2010/main" val="4120820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301DA-11E0-A91F-5BA0-5AEEA3203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A9FE2-B9B4-A4FE-FC11-C0ACE53964ED}"/>
              </a:ext>
            </a:extLst>
          </p:cNvPr>
          <p:cNvSpPr>
            <a:spLocks noGrp="1"/>
          </p:cNvSpPr>
          <p:nvPr>
            <p:ph type="title"/>
          </p:nvPr>
        </p:nvSpPr>
        <p:spPr>
          <a:xfrm>
            <a:off x="838200" y="365125"/>
            <a:ext cx="10515600" cy="782357"/>
          </a:xfrm>
        </p:spPr>
        <p:txBody>
          <a:bodyPr/>
          <a:lstStyle/>
          <a:p>
            <a:r>
              <a:rPr lang="en-US"/>
              <a:t>Epistemological Challenges: Negative effects</a:t>
            </a:r>
          </a:p>
        </p:txBody>
      </p:sp>
      <p:sp>
        <p:nvSpPr>
          <p:cNvPr id="5" name="Content Placeholder 4">
            <a:extLst>
              <a:ext uri="{FF2B5EF4-FFF2-40B4-BE49-F238E27FC236}">
                <a16:creationId xmlns:a16="http://schemas.microsoft.com/office/drawing/2014/main" id="{460DE33A-07FB-A9A4-9EF1-43A2D80A07C8}"/>
              </a:ext>
            </a:extLst>
          </p:cNvPr>
          <p:cNvSpPr>
            <a:spLocks noGrp="1"/>
          </p:cNvSpPr>
          <p:nvPr>
            <p:ph idx="1"/>
          </p:nvPr>
        </p:nvSpPr>
        <p:spPr>
          <a:xfrm>
            <a:off x="838200" y="1500554"/>
            <a:ext cx="10515600" cy="4390797"/>
          </a:xfrm>
        </p:spPr>
        <p:txBody>
          <a:bodyPr>
            <a:normAutofit/>
          </a:bodyPr>
          <a:lstStyle/>
          <a:p>
            <a:pPr marL="457200" lvl="0" indent="-457200">
              <a:buFont typeface="Arial" panose="020B0604020202020204" pitchFamily="34" charset="0"/>
              <a:buChar char="•"/>
            </a:pPr>
            <a:r>
              <a:rPr lang="en-US" dirty="0"/>
              <a:t>In these tortured efforts to avoid taking sides (and thereby assigning the “bad object” role), individual responsibility is forfeited, and problems are externalized.</a:t>
            </a:r>
          </a:p>
          <a:p>
            <a:pPr marL="457200" lvl="0" indent="-457200">
              <a:buFont typeface="Arial" panose="020B0604020202020204" pitchFamily="34" charset="0"/>
              <a:buChar char="•"/>
            </a:pPr>
            <a:r>
              <a:rPr lang="en-US" dirty="0"/>
              <a:t>Instead, they are attributed to a blameless, abstract entity: “The relationship did it!”</a:t>
            </a:r>
          </a:p>
          <a:p>
            <a:pPr marL="457200" lvl="0" indent="-457200">
              <a:buFont typeface="Arial" panose="020B0604020202020204" pitchFamily="34" charset="0"/>
              <a:buChar char="•"/>
            </a:pPr>
            <a:r>
              <a:rPr lang="en-US" dirty="0"/>
              <a:t>Anyone who runs a household knows that we don’t take out the trash; only one of us does.</a:t>
            </a:r>
          </a:p>
          <a:p>
            <a:pPr marL="457200" lvl="0" indent="-457200">
              <a:buFont typeface="Arial" panose="020B0604020202020204" pitchFamily="34" charset="0"/>
              <a:buChar char="•"/>
            </a:pPr>
            <a:r>
              <a:rPr lang="en-US" dirty="0"/>
              <a:t>Seeking a </a:t>
            </a:r>
            <a:r>
              <a:rPr lang="en-US" u="sng" dirty="0"/>
              <a:t>relational solution to a psychological problem</a:t>
            </a:r>
          </a:p>
          <a:p>
            <a:endParaRPr lang="en-US" dirty="0"/>
          </a:p>
          <a:p>
            <a:endParaRPr lang="en-US" dirty="0"/>
          </a:p>
        </p:txBody>
      </p:sp>
    </p:spTree>
    <p:extLst>
      <p:ext uri="{BB962C8B-B14F-4D97-AF65-F5344CB8AC3E}">
        <p14:creationId xmlns:p14="http://schemas.microsoft.com/office/powerpoint/2010/main" val="1866254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37DA-30A2-7E12-F1AF-0FB9EA03C839}"/>
              </a:ext>
            </a:extLst>
          </p:cNvPr>
          <p:cNvSpPr>
            <a:spLocks noGrp="1"/>
          </p:cNvSpPr>
          <p:nvPr>
            <p:ph type="title"/>
          </p:nvPr>
        </p:nvSpPr>
        <p:spPr>
          <a:xfrm>
            <a:off x="838200" y="365126"/>
            <a:ext cx="10515600" cy="889934"/>
          </a:xfrm>
        </p:spPr>
        <p:txBody>
          <a:bodyPr anchor="ctr">
            <a:normAutofit/>
          </a:bodyPr>
          <a:lstStyle/>
          <a:p>
            <a:r>
              <a:rPr lang="en-US"/>
              <a:t>Modal Challenges</a:t>
            </a:r>
          </a:p>
        </p:txBody>
      </p:sp>
      <p:sp>
        <p:nvSpPr>
          <p:cNvPr id="4" name="Content Placeholder 3">
            <a:extLst>
              <a:ext uri="{FF2B5EF4-FFF2-40B4-BE49-F238E27FC236}">
                <a16:creationId xmlns:a16="http://schemas.microsoft.com/office/drawing/2014/main" id="{845D2E26-78D9-7CC1-F01B-97D81ECA788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690688"/>
            <a:ext cx="10515600" cy="4200663"/>
          </a:xfrm>
        </p:spPr>
        <p:txBody>
          <a:bodyPr>
            <a:normAutofit/>
          </a:bodyPr>
          <a:lstStyle/>
          <a:p>
            <a:pPr marL="457200" lvl="0" indent="-457200">
              <a:buFont typeface="Arial" panose="020B0604020202020204" pitchFamily="34" charset="0"/>
              <a:buChar char="•"/>
            </a:pPr>
            <a:r>
              <a:rPr lang="en-US"/>
              <a:t>Modes of treatment include individual, couples, family, and group therapy.</a:t>
            </a:r>
          </a:p>
          <a:p>
            <a:pPr marL="457200" lvl="0" indent="-457200">
              <a:buFont typeface="Arial" panose="020B0604020202020204" pitchFamily="34" charset="0"/>
              <a:buChar char="•"/>
            </a:pPr>
            <a:r>
              <a:rPr lang="en-US"/>
              <a:t>Each mode is its own discipline with distinct theories and methods.</a:t>
            </a:r>
          </a:p>
          <a:p>
            <a:pPr marL="457200" lvl="0" indent="-457200">
              <a:buFont typeface="Arial" panose="020B0604020202020204" pitchFamily="34" charset="0"/>
              <a:buChar char="•"/>
            </a:pPr>
            <a:r>
              <a:rPr lang="en-US"/>
              <a:t>Therapists may conflate modes of therapy with the number of clients in the session.</a:t>
            </a:r>
          </a:p>
          <a:p>
            <a:pPr marL="457200" lvl="0" indent="-457200">
              <a:buFont typeface="Arial" panose="020B0604020202020204" pitchFamily="34" charset="0"/>
              <a:buChar char="•"/>
            </a:pPr>
            <a:r>
              <a:rPr lang="en-US"/>
              <a:t>In an integrated, systemically informed EMDR therapy approach, everyone is considered a client.</a:t>
            </a:r>
          </a:p>
        </p:txBody>
      </p:sp>
    </p:spTree>
    <p:extLst>
      <p:ext uri="{BB962C8B-B14F-4D97-AF65-F5344CB8AC3E}">
        <p14:creationId xmlns:p14="http://schemas.microsoft.com/office/powerpoint/2010/main" val="83649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BCE30-F44F-FB3B-F50B-C34266EDA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72BF0-D075-F4E9-1FB9-0EA1EE006D6A}"/>
              </a:ext>
            </a:extLst>
          </p:cNvPr>
          <p:cNvSpPr>
            <a:spLocks noGrp="1"/>
          </p:cNvSpPr>
          <p:nvPr>
            <p:ph type="title"/>
          </p:nvPr>
        </p:nvSpPr>
        <p:spPr>
          <a:xfrm>
            <a:off x="838200" y="365126"/>
            <a:ext cx="10515600" cy="889934"/>
          </a:xfrm>
        </p:spPr>
        <p:txBody>
          <a:bodyPr anchor="ctr">
            <a:normAutofit/>
          </a:bodyPr>
          <a:lstStyle/>
          <a:p>
            <a:r>
              <a:rPr lang="en-US"/>
              <a:t>Modal Challenges</a:t>
            </a:r>
          </a:p>
        </p:txBody>
      </p:sp>
      <p:sp>
        <p:nvSpPr>
          <p:cNvPr id="4" name="Content Placeholder 3">
            <a:extLst>
              <a:ext uri="{FF2B5EF4-FFF2-40B4-BE49-F238E27FC236}">
                <a16:creationId xmlns:a16="http://schemas.microsoft.com/office/drawing/2014/main" id="{BC5AFC9C-7B26-A63B-B2B2-413849DE988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690688"/>
            <a:ext cx="10515600" cy="4200663"/>
          </a:xfrm>
        </p:spPr>
        <p:txBody>
          <a:bodyPr>
            <a:normAutofit/>
          </a:bodyPr>
          <a:lstStyle/>
          <a:p>
            <a:pPr marL="457200" lvl="0" indent="-457200">
              <a:lnSpc>
                <a:spcPct val="100000"/>
              </a:lnSpc>
              <a:buFont typeface="Arial" panose="020B0604020202020204" pitchFamily="34" charset="0"/>
              <a:buChar char="•"/>
            </a:pPr>
            <a:r>
              <a:rPr lang="en-US" dirty="0"/>
              <a:t>YES—you can see partners individually and conjointly!</a:t>
            </a:r>
          </a:p>
          <a:p>
            <a:pPr marL="457200" lvl="0" indent="-457200">
              <a:lnSpc>
                <a:spcPct val="100000"/>
              </a:lnSpc>
              <a:buFont typeface="Arial" panose="020B0604020202020204" pitchFamily="34" charset="0"/>
              <a:buChar char="•"/>
            </a:pPr>
            <a:r>
              <a:rPr lang="en-US" dirty="0"/>
              <a:t>Session attendance is tactical and goal-oriented for specific individuals and sessions.</a:t>
            </a:r>
          </a:p>
          <a:p>
            <a:pPr marL="457200" lvl="0" indent="-457200">
              <a:lnSpc>
                <a:spcPct val="100000"/>
              </a:lnSpc>
              <a:buFont typeface="Arial" panose="020B0604020202020204" pitchFamily="34" charset="0"/>
              <a:buChar char="•"/>
            </a:pPr>
            <a:r>
              <a:rPr lang="en-US" dirty="0"/>
              <a:t>Conjoint sessions are indicated for repairing ruptures, delineating boundaries, facilitating personal responsibility, teaching skills, or aligning relationship goals.</a:t>
            </a:r>
          </a:p>
          <a:p>
            <a:pPr marL="457200" lvl="0" indent="-457200">
              <a:lnSpc>
                <a:spcPct val="100000"/>
              </a:lnSpc>
              <a:buFont typeface="Arial" panose="020B0604020202020204" pitchFamily="34" charset="0"/>
              <a:buChar char="•"/>
            </a:pPr>
            <a:r>
              <a:rPr lang="en-US" dirty="0"/>
              <a:t>EMDR can be used individually or in conjoint sessions.</a:t>
            </a:r>
          </a:p>
        </p:txBody>
      </p:sp>
    </p:spTree>
    <p:extLst>
      <p:ext uri="{BB962C8B-B14F-4D97-AF65-F5344CB8AC3E}">
        <p14:creationId xmlns:p14="http://schemas.microsoft.com/office/powerpoint/2010/main" val="2743593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5C476-C506-DEFD-DDC0-A4AF70EA11B9}"/>
              </a:ext>
            </a:extLst>
          </p:cNvPr>
          <p:cNvSpPr>
            <a:spLocks noGrp="1"/>
          </p:cNvSpPr>
          <p:nvPr>
            <p:ph type="title"/>
          </p:nvPr>
        </p:nvSpPr>
        <p:spPr>
          <a:xfrm>
            <a:off x="529389" y="365126"/>
            <a:ext cx="11333748" cy="943722"/>
          </a:xfrm>
        </p:spPr>
        <p:txBody>
          <a:bodyPr anchor="ctr">
            <a:noAutofit/>
          </a:bodyPr>
          <a:lstStyle/>
          <a:p>
            <a:r>
              <a:rPr lang="en-US" sz="3600" dirty="0"/>
              <a:t>Countertransference Challenges: Therapist’s history:</a:t>
            </a:r>
          </a:p>
        </p:txBody>
      </p:sp>
      <p:sp>
        <p:nvSpPr>
          <p:cNvPr id="9" name="Content Placeholder 8">
            <a:extLst>
              <a:ext uri="{FF2B5EF4-FFF2-40B4-BE49-F238E27FC236}">
                <a16:creationId xmlns:a16="http://schemas.microsoft.com/office/drawing/2014/main" id="{2CB394BF-BDB7-C51A-6CD6-DEB8339CEA97}"/>
              </a:ext>
            </a:extLst>
          </p:cNvPr>
          <p:cNvSpPr>
            <a:spLocks noGrp="1"/>
          </p:cNvSpPr>
          <p:nvPr>
            <p:ph idx="1"/>
          </p:nvPr>
        </p:nvSpPr>
        <p:spPr>
          <a:xfrm>
            <a:off x="838200" y="1452282"/>
            <a:ext cx="10515600" cy="4518212"/>
          </a:xfrm>
        </p:spPr>
        <p:txBody>
          <a:bodyPr>
            <a:noAutofit/>
          </a:bodyPr>
          <a:lstStyle/>
          <a:p>
            <a:pPr marL="457200" lvl="0" indent="-457200">
              <a:buFont typeface="Arial" panose="020B0604020202020204" pitchFamily="34" charset="0"/>
              <a:buChar char="•"/>
            </a:pPr>
            <a:r>
              <a:rPr lang="en-US" i="1" dirty="0"/>
              <a:t>Parentification</a:t>
            </a:r>
            <a:r>
              <a:rPr lang="en-US" dirty="0"/>
              <a:t>  (Boszormenyi-Nagy, 1965) </a:t>
            </a:r>
          </a:p>
          <a:p>
            <a:pPr marL="1143000" lvl="1" indent="-457200">
              <a:buFont typeface="Courier New" panose="02070309020205020404" pitchFamily="49" charset="0"/>
              <a:buChar char="o"/>
            </a:pPr>
            <a:r>
              <a:rPr lang="en-US" sz="3200" dirty="0"/>
              <a:t>Peacemaker role/Mediator/Referee</a:t>
            </a:r>
          </a:p>
          <a:p>
            <a:pPr marL="1143000" lvl="1" indent="-457200">
              <a:buFont typeface="Courier New" panose="02070309020205020404" pitchFamily="49" charset="0"/>
              <a:buChar char="o"/>
            </a:pPr>
            <a:r>
              <a:rPr lang="en-US" sz="3200" dirty="0"/>
              <a:t>Subordinates own needs to comfort the parent(s)</a:t>
            </a:r>
          </a:p>
          <a:p>
            <a:pPr marL="457200" lvl="0" indent="-457200">
              <a:buFont typeface="Arial" panose="020B0604020202020204" pitchFamily="34" charset="0"/>
              <a:buChar char="•"/>
            </a:pPr>
            <a:r>
              <a:rPr lang="en-US" i="1" dirty="0"/>
              <a:t>Split loyalty</a:t>
            </a:r>
            <a:r>
              <a:rPr lang="en-US" dirty="0"/>
              <a:t> (Boszormenyi-Nagy &amp; Krasner, 1986, p.421) </a:t>
            </a:r>
          </a:p>
          <a:p>
            <a:pPr marL="1143000" lvl="1" indent="-457200">
              <a:buFont typeface="Courier New" panose="02070309020205020404" pitchFamily="49" charset="0"/>
              <a:buChar char="o"/>
            </a:pPr>
            <a:r>
              <a:rPr lang="en-US" sz="3200" dirty="0"/>
              <a:t> Loyalty to one is disloyal to the other</a:t>
            </a:r>
          </a:p>
          <a:p>
            <a:pPr marL="1143000" lvl="1" indent="-457200">
              <a:buFont typeface="Courier New" panose="02070309020205020404" pitchFamily="49" charset="0"/>
              <a:buChar char="o"/>
            </a:pPr>
            <a:r>
              <a:rPr lang="en-US" sz="3200" dirty="0"/>
              <a:t>double-bind: A no-win predicament </a:t>
            </a:r>
          </a:p>
          <a:p>
            <a:pPr marL="1143000" lvl="1" indent="-457200">
              <a:buFont typeface="Courier New" panose="02070309020205020404" pitchFamily="49" charset="0"/>
              <a:buChar char="o"/>
            </a:pPr>
            <a:r>
              <a:rPr lang="en-US" sz="3200" dirty="0"/>
              <a:t>Adults cannot be trusted</a:t>
            </a:r>
          </a:p>
          <a:p>
            <a:pPr marL="1143000" lvl="1" indent="-457200">
              <a:buFont typeface="Courier New" panose="02070309020205020404" pitchFamily="49" charset="0"/>
              <a:buChar char="o"/>
            </a:pPr>
            <a:r>
              <a:rPr lang="en-US" sz="3200" dirty="0"/>
              <a:t>intense internal conflict, and the internalized sense of failure</a:t>
            </a:r>
          </a:p>
        </p:txBody>
      </p:sp>
    </p:spTree>
    <p:extLst>
      <p:ext uri="{BB962C8B-B14F-4D97-AF65-F5344CB8AC3E}">
        <p14:creationId xmlns:p14="http://schemas.microsoft.com/office/powerpoint/2010/main" val="23227071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F616-AD31-7C81-29DD-D4C8E9620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C5AA3-BB71-1D1B-448B-D5824D7482C8}"/>
              </a:ext>
            </a:extLst>
          </p:cNvPr>
          <p:cNvSpPr>
            <a:spLocks noGrp="1"/>
          </p:cNvSpPr>
          <p:nvPr>
            <p:ph type="title"/>
          </p:nvPr>
        </p:nvSpPr>
        <p:spPr>
          <a:xfrm>
            <a:off x="838200" y="365126"/>
            <a:ext cx="10515600" cy="943722"/>
          </a:xfrm>
        </p:spPr>
        <p:txBody>
          <a:bodyPr anchor="ctr">
            <a:noAutofit/>
          </a:bodyPr>
          <a:lstStyle/>
          <a:p>
            <a:r>
              <a:rPr lang="en-US" sz="3600" dirty="0"/>
              <a:t>Countertransference Challenges: Therapist’s history of:</a:t>
            </a:r>
          </a:p>
        </p:txBody>
      </p:sp>
      <p:sp>
        <p:nvSpPr>
          <p:cNvPr id="9" name="Content Placeholder 8">
            <a:extLst>
              <a:ext uri="{FF2B5EF4-FFF2-40B4-BE49-F238E27FC236}">
                <a16:creationId xmlns:a16="http://schemas.microsoft.com/office/drawing/2014/main" id="{74DAAD39-EEF2-66BB-5639-C3DAC4FB6145}"/>
              </a:ext>
            </a:extLst>
          </p:cNvPr>
          <p:cNvSpPr>
            <a:spLocks noGrp="1"/>
          </p:cNvSpPr>
          <p:nvPr>
            <p:ph idx="1"/>
          </p:nvPr>
        </p:nvSpPr>
        <p:spPr>
          <a:xfrm>
            <a:off x="838200" y="1452282"/>
            <a:ext cx="10515600" cy="4518212"/>
          </a:xfrm>
        </p:spPr>
        <p:txBody>
          <a:bodyPr>
            <a:noAutofit/>
          </a:bodyPr>
          <a:lstStyle/>
          <a:p>
            <a:pPr indent="-457200" algn="l" rtl="0" eaLnBrk="1" latinLnBrk="0" hangingPunct="1">
              <a:lnSpc>
                <a:spcPct val="90000"/>
              </a:lnSpc>
              <a:spcBef>
                <a:spcPts val="500"/>
              </a:spcBef>
              <a:buFont typeface="Arial" panose="020B0604020202020204" pitchFamily="34" charset="0"/>
              <a:buChar char="•"/>
            </a:pPr>
            <a:r>
              <a:rPr lang="en-US" sz="3200" i="1" dirty="0">
                <a:solidFill>
                  <a:srgbClr val="253D60"/>
                </a:solidFill>
                <a:effectLst/>
                <a:latin typeface="Kumbh Sans"/>
              </a:rPr>
              <a:t>Abandonment trauma</a:t>
            </a:r>
            <a:endParaRPr lang="en-US" sz="3200" dirty="0">
              <a:solidFill>
                <a:srgbClr val="253D60"/>
              </a:solidFill>
              <a:effectLst/>
              <a:latin typeface="Kumbh Sans"/>
            </a:endParaRPr>
          </a:p>
          <a:p>
            <a:pPr marL="742950" lvl="1" indent="-285750" algn="l" rtl="0" eaLnBrk="1" latinLnBrk="0" hangingPunct="1">
              <a:lnSpc>
                <a:spcPct val="90000"/>
              </a:lnSpc>
              <a:spcBef>
                <a:spcPts val="500"/>
              </a:spcBef>
              <a:buFont typeface="Arial" panose="020B0604020202020204" pitchFamily="34" charset="0"/>
              <a:buChar char="•"/>
            </a:pPr>
            <a:r>
              <a:rPr lang="en-US" sz="3200" dirty="0">
                <a:solidFill>
                  <a:srgbClr val="253D60"/>
                </a:solidFill>
                <a:effectLst/>
                <a:latin typeface="Kumbh Sans"/>
              </a:rPr>
              <a:t>Fighting parents may overlook their anxious and bewildered children.</a:t>
            </a:r>
          </a:p>
          <a:p>
            <a:pPr indent="-457200" algn="l" rtl="0" eaLnBrk="1" latinLnBrk="0" hangingPunct="1">
              <a:lnSpc>
                <a:spcPct val="90000"/>
              </a:lnSpc>
              <a:spcBef>
                <a:spcPts val="500"/>
              </a:spcBef>
              <a:buFont typeface="Arial" panose="020B0604020202020204" pitchFamily="34" charset="0"/>
              <a:buChar char="•"/>
            </a:pPr>
            <a:r>
              <a:rPr lang="en-US" sz="3200" i="1" dirty="0">
                <a:solidFill>
                  <a:srgbClr val="253D60"/>
                </a:solidFill>
                <a:effectLst/>
                <a:latin typeface="Kumbh Sans"/>
              </a:rPr>
              <a:t>Pseudomutuality</a:t>
            </a:r>
            <a:r>
              <a:rPr lang="en-US" sz="3200" dirty="0">
                <a:solidFill>
                  <a:srgbClr val="253D60"/>
                </a:solidFill>
                <a:effectLst/>
                <a:latin typeface="Kumbh Sans"/>
              </a:rPr>
              <a:t> (Wynne et al., 1958)</a:t>
            </a:r>
          </a:p>
          <a:p>
            <a:pPr marL="742950" lvl="1" indent="-285750"/>
            <a:r>
              <a:rPr lang="en-US" sz="3200" dirty="0">
                <a:solidFill>
                  <a:srgbClr val="253D60"/>
                </a:solidFill>
                <a:effectLst/>
                <a:latin typeface="Kumbh Sans"/>
              </a:rPr>
              <a:t>Family members feign unity by hiding </a:t>
            </a:r>
            <a:r>
              <a:rPr lang="en-US" sz="3200" dirty="0">
                <a:solidFill>
                  <a:srgbClr val="253D60"/>
                </a:solidFill>
                <a:latin typeface="Kumbh Sans"/>
              </a:rPr>
              <a:t>or dissociating </a:t>
            </a:r>
            <a:r>
              <a:rPr lang="en-US" sz="3200" dirty="0">
                <a:solidFill>
                  <a:srgbClr val="253D60"/>
                </a:solidFill>
                <a:effectLst/>
                <a:latin typeface="Kumbh Sans"/>
              </a:rPr>
              <a:t>their conflicts.</a:t>
            </a:r>
          </a:p>
          <a:p>
            <a:pPr marL="742950" lvl="1" indent="-285750" algn="l" rtl="0" eaLnBrk="1" latinLnBrk="0" hangingPunct="1">
              <a:lnSpc>
                <a:spcPct val="90000"/>
              </a:lnSpc>
              <a:spcBef>
                <a:spcPts val="500"/>
              </a:spcBef>
              <a:buFont typeface="Arial" panose="020B0604020202020204" pitchFamily="34" charset="0"/>
              <a:buChar char="•"/>
            </a:pPr>
            <a:r>
              <a:rPr lang="en-US" sz="3200" dirty="0">
                <a:solidFill>
                  <a:srgbClr val="253D60"/>
                </a:solidFill>
                <a:effectLst/>
                <a:latin typeface="Kumbh Sans"/>
              </a:rPr>
              <a:t>From rupture to “harmony”: No REPAIR</a:t>
            </a:r>
          </a:p>
          <a:p>
            <a:pPr marL="742950" lvl="1" indent="-285750" algn="l" rtl="0" eaLnBrk="1" latinLnBrk="0" hangingPunct="1">
              <a:lnSpc>
                <a:spcPct val="90000"/>
              </a:lnSpc>
              <a:spcBef>
                <a:spcPts val="500"/>
              </a:spcBef>
              <a:buFont typeface="Arial" panose="020B0604020202020204" pitchFamily="34" charset="0"/>
              <a:buChar char="•"/>
            </a:pPr>
            <a:r>
              <a:rPr lang="en-US" sz="3200" dirty="0">
                <a:solidFill>
                  <a:srgbClr val="253D60"/>
                </a:solidFill>
                <a:effectLst/>
                <a:latin typeface="Kumbh Sans"/>
              </a:rPr>
              <a:t>Conflict elicits intense negative feelings.</a:t>
            </a:r>
          </a:p>
          <a:p>
            <a:pPr marL="742950" lvl="1" indent="-285750" algn="l" rtl="0" eaLnBrk="1" latinLnBrk="0" hangingPunct="1">
              <a:lnSpc>
                <a:spcPct val="90000"/>
              </a:lnSpc>
              <a:spcBef>
                <a:spcPts val="500"/>
              </a:spcBef>
              <a:buFont typeface="Arial" panose="020B0604020202020204" pitchFamily="34" charset="0"/>
              <a:buChar char="•"/>
            </a:pPr>
            <a:r>
              <a:rPr lang="en-US" sz="3200" dirty="0">
                <a:solidFill>
                  <a:srgbClr val="253D60"/>
                </a:solidFill>
                <a:effectLst/>
                <a:latin typeface="Kumbh Sans"/>
              </a:rPr>
              <a:t>Capitulating versus trusting: self-trust is undermined.</a:t>
            </a:r>
            <a:endParaRPr lang="en-US" dirty="0"/>
          </a:p>
        </p:txBody>
      </p:sp>
    </p:spTree>
    <p:extLst>
      <p:ext uri="{BB962C8B-B14F-4D97-AF65-F5344CB8AC3E}">
        <p14:creationId xmlns:p14="http://schemas.microsoft.com/office/powerpoint/2010/main" val="147041797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470DC-BFE8-1D42-3956-E399BFD4A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9CCE3-8BB6-17D1-44EE-2DEAA272CC40}"/>
              </a:ext>
            </a:extLst>
          </p:cNvPr>
          <p:cNvSpPr>
            <a:spLocks noGrp="1"/>
          </p:cNvSpPr>
          <p:nvPr>
            <p:ph type="title"/>
          </p:nvPr>
        </p:nvSpPr>
        <p:spPr>
          <a:xfrm>
            <a:off x="838200" y="365126"/>
            <a:ext cx="10515600" cy="943722"/>
          </a:xfrm>
        </p:spPr>
        <p:txBody>
          <a:bodyPr anchor="ctr">
            <a:normAutofit/>
          </a:bodyPr>
          <a:lstStyle/>
          <a:p>
            <a:r>
              <a:rPr lang="en-US" dirty="0"/>
              <a:t>Countertransference Issues: Hidden Traps</a:t>
            </a:r>
          </a:p>
        </p:txBody>
      </p:sp>
      <p:sp>
        <p:nvSpPr>
          <p:cNvPr id="9" name="Content Placeholder 8">
            <a:extLst>
              <a:ext uri="{FF2B5EF4-FFF2-40B4-BE49-F238E27FC236}">
                <a16:creationId xmlns:a16="http://schemas.microsoft.com/office/drawing/2014/main" id="{3AFE913E-CFEA-F569-8327-166B06F8D980}"/>
              </a:ext>
            </a:extLst>
          </p:cNvPr>
          <p:cNvSpPr>
            <a:spLocks noGrp="1"/>
          </p:cNvSpPr>
          <p:nvPr>
            <p:ph idx="1"/>
          </p:nvPr>
        </p:nvSpPr>
        <p:spPr>
          <a:xfrm>
            <a:off x="838200" y="1739152"/>
            <a:ext cx="10515600" cy="4231341"/>
          </a:xfrm>
        </p:spPr>
        <p:txBody>
          <a:bodyPr>
            <a:noAutofit/>
          </a:bodyPr>
          <a:lstStyle/>
          <a:p>
            <a:pPr marL="457200" lvl="0" indent="-457200">
              <a:lnSpc>
                <a:spcPct val="100000"/>
              </a:lnSpc>
              <a:buFont typeface="Arial" panose="020B0604020202020204" pitchFamily="34" charset="0"/>
              <a:buChar char="•"/>
            </a:pPr>
            <a:r>
              <a:rPr lang="en-US" dirty="0"/>
              <a:t>Therapists with this background can be retraumatized by conflicting couples.</a:t>
            </a:r>
          </a:p>
          <a:p>
            <a:pPr marL="457200" lvl="0" indent="-457200">
              <a:lnSpc>
                <a:spcPct val="100000"/>
              </a:lnSpc>
              <a:buFont typeface="Arial" panose="020B0604020202020204" pitchFamily="34" charset="0"/>
              <a:buChar char="•"/>
            </a:pPr>
            <a:r>
              <a:rPr lang="en-US" dirty="0"/>
              <a:t>They may rely on unconscious relational patterning when dealing with couples.</a:t>
            </a:r>
          </a:p>
          <a:p>
            <a:pPr marL="457200" lvl="0" indent="-457200">
              <a:lnSpc>
                <a:spcPct val="100000"/>
              </a:lnSpc>
              <a:buFont typeface="Arial" panose="020B0604020202020204" pitchFamily="34" charset="0"/>
              <a:buChar char="•"/>
            </a:pPr>
            <a:r>
              <a:rPr lang="en-US" dirty="0"/>
              <a:t>The therapist's desire to avoid worsening conflict between their own parents may be unconsciously transferred to the clients.</a:t>
            </a:r>
          </a:p>
          <a:p>
            <a:pPr marL="1143000" lvl="1" indent="-457200"/>
            <a:endParaRPr lang="en-US" dirty="0"/>
          </a:p>
        </p:txBody>
      </p:sp>
    </p:spTree>
    <p:extLst>
      <p:ext uri="{BB962C8B-B14F-4D97-AF65-F5344CB8AC3E}">
        <p14:creationId xmlns:p14="http://schemas.microsoft.com/office/powerpoint/2010/main" val="13042989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A15BF-A26E-22E5-C787-7D9C903EE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F0AFD-29DB-1F08-93C0-455BE34CC3C3}"/>
              </a:ext>
            </a:extLst>
          </p:cNvPr>
          <p:cNvSpPr>
            <a:spLocks noGrp="1"/>
          </p:cNvSpPr>
          <p:nvPr>
            <p:ph type="title"/>
          </p:nvPr>
        </p:nvSpPr>
        <p:spPr>
          <a:xfrm>
            <a:off x="838200" y="365126"/>
            <a:ext cx="10515600" cy="943722"/>
          </a:xfrm>
        </p:spPr>
        <p:txBody>
          <a:bodyPr anchor="ctr">
            <a:normAutofit/>
          </a:bodyPr>
          <a:lstStyle/>
          <a:p>
            <a:r>
              <a:rPr lang="en-US" dirty="0"/>
              <a:t>Countertransference Issues: Manifestations</a:t>
            </a:r>
          </a:p>
        </p:txBody>
      </p:sp>
      <p:sp>
        <p:nvSpPr>
          <p:cNvPr id="9" name="Content Placeholder 8">
            <a:extLst>
              <a:ext uri="{FF2B5EF4-FFF2-40B4-BE49-F238E27FC236}">
                <a16:creationId xmlns:a16="http://schemas.microsoft.com/office/drawing/2014/main" id="{DAF012C5-CAE7-D6A6-8441-2A789A41983F}"/>
              </a:ext>
            </a:extLst>
          </p:cNvPr>
          <p:cNvSpPr>
            <a:spLocks noGrp="1"/>
          </p:cNvSpPr>
          <p:nvPr>
            <p:ph idx="1"/>
          </p:nvPr>
        </p:nvSpPr>
        <p:spPr>
          <a:xfrm>
            <a:off x="838200" y="1452282"/>
            <a:ext cx="10515600" cy="4518212"/>
          </a:xfrm>
        </p:spPr>
        <p:txBody>
          <a:bodyPr>
            <a:noAutofit/>
          </a:bodyPr>
          <a:lstStyle/>
          <a:p>
            <a:pPr marL="457200" lvl="0" indent="-457200">
              <a:lnSpc>
                <a:spcPct val="100000"/>
              </a:lnSpc>
              <a:buFont typeface="Arial" panose="020B0604020202020204" pitchFamily="34" charset="0"/>
              <a:buChar char="•"/>
            </a:pPr>
            <a:r>
              <a:rPr lang="en-US" dirty="0"/>
              <a:t>Stance of therapeutic neutrality: “both sides are good”</a:t>
            </a:r>
          </a:p>
          <a:p>
            <a:pPr marL="457200" lvl="0" indent="-457200">
              <a:lnSpc>
                <a:spcPct val="100000"/>
              </a:lnSpc>
              <a:buFont typeface="Arial" panose="020B0604020202020204" pitchFamily="34" charset="0"/>
              <a:buChar char="•"/>
            </a:pPr>
            <a:r>
              <a:rPr lang="en-US" dirty="0"/>
              <a:t>Externalizing issues: “It’s the economy/job stress/</a:t>
            </a:r>
            <a:r>
              <a:rPr lang="en-US" dirty="0" err="1"/>
              <a:t>etc</a:t>
            </a:r>
            <a:r>
              <a:rPr lang="en-US" dirty="0"/>
              <a:t>!”</a:t>
            </a:r>
          </a:p>
          <a:p>
            <a:pPr marL="457200" lvl="0" indent="-457200">
              <a:lnSpc>
                <a:spcPct val="100000"/>
              </a:lnSpc>
              <a:buFont typeface="Arial" panose="020B0604020202020204" pitchFamily="34" charset="0"/>
              <a:buChar char="•"/>
            </a:pPr>
            <a:r>
              <a:rPr lang="en-US" dirty="0"/>
              <a:t>Reframing behaviors for positive intent </a:t>
            </a:r>
          </a:p>
          <a:p>
            <a:pPr marL="457200" lvl="0" indent="-457200">
              <a:lnSpc>
                <a:spcPct val="100000"/>
              </a:lnSpc>
              <a:buFont typeface="Arial" panose="020B0604020202020204" pitchFamily="34" charset="0"/>
              <a:buChar char="•"/>
            </a:pPr>
            <a:r>
              <a:rPr lang="en-US" dirty="0"/>
              <a:t>Prematurely seeking harmony or pseudo-reconciliation.</a:t>
            </a:r>
          </a:p>
          <a:p>
            <a:pPr marL="457200" lvl="0" indent="-457200">
              <a:lnSpc>
                <a:spcPct val="100000"/>
              </a:lnSpc>
              <a:buFont typeface="Arial" panose="020B0604020202020204" pitchFamily="34" charset="0"/>
              <a:buChar char="•"/>
            </a:pPr>
            <a:r>
              <a:rPr lang="en-US" dirty="0"/>
              <a:t>These interventions are enshrined in various models of couples therapy, where clinicians may seek refuge to manage re-traumatization.</a:t>
            </a:r>
          </a:p>
        </p:txBody>
      </p:sp>
    </p:spTree>
    <p:extLst>
      <p:ext uri="{BB962C8B-B14F-4D97-AF65-F5344CB8AC3E}">
        <p14:creationId xmlns:p14="http://schemas.microsoft.com/office/powerpoint/2010/main" val="425532039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239CE-A473-1899-401B-6D0B7EB8A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8DABA-EE99-C84C-844E-34375EF719E7}"/>
              </a:ext>
            </a:extLst>
          </p:cNvPr>
          <p:cNvSpPr>
            <a:spLocks noGrp="1"/>
          </p:cNvSpPr>
          <p:nvPr>
            <p:ph type="title"/>
          </p:nvPr>
        </p:nvSpPr>
        <p:spPr>
          <a:xfrm>
            <a:off x="838200" y="365126"/>
            <a:ext cx="10515600" cy="943722"/>
          </a:xfrm>
        </p:spPr>
        <p:txBody>
          <a:bodyPr anchor="ctr">
            <a:normAutofit fontScale="90000"/>
          </a:bodyPr>
          <a:lstStyle/>
          <a:p>
            <a:r>
              <a:rPr lang="en-US" dirty="0"/>
              <a:t>Countertransference Issues: Missed Opportunities</a:t>
            </a:r>
          </a:p>
        </p:txBody>
      </p:sp>
      <p:sp>
        <p:nvSpPr>
          <p:cNvPr id="9" name="Content Placeholder 8">
            <a:extLst>
              <a:ext uri="{FF2B5EF4-FFF2-40B4-BE49-F238E27FC236}">
                <a16:creationId xmlns:a16="http://schemas.microsoft.com/office/drawing/2014/main" id="{BDBFF59A-96D5-F3CC-6F78-C5DDAB6789C9}"/>
              </a:ext>
            </a:extLst>
          </p:cNvPr>
          <p:cNvSpPr>
            <a:spLocks noGrp="1"/>
          </p:cNvSpPr>
          <p:nvPr>
            <p:ph idx="1"/>
          </p:nvPr>
        </p:nvSpPr>
        <p:spPr>
          <a:xfrm>
            <a:off x="838200" y="1517073"/>
            <a:ext cx="10515600" cy="4453421"/>
          </a:xfrm>
        </p:spPr>
        <p:txBody>
          <a:bodyPr>
            <a:noAutofit/>
          </a:bodyPr>
          <a:lstStyle/>
          <a:p>
            <a:pPr marL="457200" lvl="0" indent="-457200">
              <a:lnSpc>
                <a:spcPct val="150000"/>
              </a:lnSpc>
              <a:buFont typeface="Arial" panose="020B0604020202020204" pitchFamily="34" charset="0"/>
              <a:buChar char="•"/>
            </a:pPr>
            <a:r>
              <a:rPr lang="en-US" dirty="0"/>
              <a:t>Personal accountability is forfeit</a:t>
            </a:r>
          </a:p>
          <a:p>
            <a:pPr marL="457200" lvl="0" indent="-457200">
              <a:lnSpc>
                <a:spcPct val="150000"/>
              </a:lnSpc>
              <a:buFont typeface="Arial" panose="020B0604020202020204" pitchFamily="34" charset="0"/>
              <a:buChar char="•"/>
            </a:pPr>
            <a:r>
              <a:rPr lang="en-US" dirty="0"/>
              <a:t>Trauma history is off limits</a:t>
            </a:r>
          </a:p>
          <a:p>
            <a:pPr marL="457200" lvl="0" indent="-457200">
              <a:lnSpc>
                <a:spcPct val="150000"/>
              </a:lnSpc>
              <a:buFont typeface="Arial" panose="020B0604020202020204" pitchFamily="34" charset="0"/>
              <a:buChar char="•"/>
            </a:pPr>
            <a:r>
              <a:rPr lang="en-US" dirty="0"/>
              <a:t>Reinforcement of the “bad object”</a:t>
            </a:r>
          </a:p>
          <a:p>
            <a:pPr marL="457200" lvl="0" indent="-457200">
              <a:lnSpc>
                <a:spcPct val="150000"/>
              </a:lnSpc>
              <a:buFont typeface="Arial" panose="020B0604020202020204" pitchFamily="34" charset="0"/>
              <a:buChar char="•"/>
            </a:pPr>
            <a:r>
              <a:rPr lang="en-US" dirty="0"/>
              <a:t>Recursive pathological cycles/reenactments remain entrenched </a:t>
            </a:r>
          </a:p>
          <a:p>
            <a:pPr marL="457200" lvl="0" indent="-457200">
              <a:lnSpc>
                <a:spcPct val="100000"/>
              </a:lnSpc>
              <a:buFont typeface="Arial" panose="020B0604020202020204" pitchFamily="34" charset="0"/>
              <a:buChar char="•"/>
            </a:pPr>
            <a:endParaRPr lang="en-US" dirty="0"/>
          </a:p>
        </p:txBody>
      </p:sp>
    </p:spTree>
    <p:extLst>
      <p:ext uri="{BB962C8B-B14F-4D97-AF65-F5344CB8AC3E}">
        <p14:creationId xmlns:p14="http://schemas.microsoft.com/office/powerpoint/2010/main" val="41886927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E1DA2-DDFE-7827-797F-91276B5ED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C3026-98A7-3379-AB69-0D5B5BFBFB70}"/>
              </a:ext>
            </a:extLst>
          </p:cNvPr>
          <p:cNvSpPr>
            <a:spLocks noGrp="1"/>
          </p:cNvSpPr>
          <p:nvPr>
            <p:ph type="title"/>
          </p:nvPr>
        </p:nvSpPr>
        <p:spPr>
          <a:xfrm>
            <a:off x="838200" y="365125"/>
            <a:ext cx="10515600" cy="1325563"/>
          </a:xfrm>
        </p:spPr>
        <p:txBody>
          <a:bodyPr anchor="ctr">
            <a:normAutofit/>
          </a:bodyPr>
          <a:lstStyle/>
          <a:p>
            <a:pPr algn="ctr"/>
            <a:r>
              <a:rPr lang="en-US" dirty="0"/>
              <a:t>Assessment Framework</a:t>
            </a:r>
            <a:br>
              <a:rPr lang="en-US" dirty="0"/>
            </a:br>
            <a:r>
              <a:rPr lang="en-US" sz="2800" dirty="0"/>
              <a:t>Horizontal and Vertical Dimensions</a:t>
            </a:r>
            <a:endParaRPr lang="en-US" dirty="0"/>
          </a:p>
        </p:txBody>
      </p:sp>
      <p:graphicFrame>
        <p:nvGraphicFramePr>
          <p:cNvPr id="9" name="Text Placeholder 2">
            <a:extLst>
              <a:ext uri="{FF2B5EF4-FFF2-40B4-BE49-F238E27FC236}">
                <a16:creationId xmlns:a16="http://schemas.microsoft.com/office/drawing/2014/main" id="{78675F8F-1035-B357-554F-119EC56658A6}"/>
              </a:ext>
            </a:extLst>
          </p:cNvPr>
          <p:cNvGraphicFramePr/>
          <p:nvPr>
            <p:extLst>
              <p:ext uri="{D42A27DB-BD31-4B8C-83A1-F6EECF244321}">
                <p14:modId xmlns:p14="http://schemas.microsoft.com/office/powerpoint/2010/main" val="4089988980"/>
              </p:ext>
            </p:extLst>
          </p:nvPr>
        </p:nvGraphicFramePr>
        <p:xfrm>
          <a:off x="838200" y="1930207"/>
          <a:ext cx="10515600" cy="3961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1205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E2D9-B2E3-4536-D1AD-522E55197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8433C-001B-2259-B543-D377A2DBA532}"/>
              </a:ext>
            </a:extLst>
          </p:cNvPr>
          <p:cNvSpPr>
            <a:spLocks noGrp="1"/>
          </p:cNvSpPr>
          <p:nvPr>
            <p:ph type="title"/>
          </p:nvPr>
        </p:nvSpPr>
        <p:spPr>
          <a:xfrm>
            <a:off x="838200" y="365125"/>
            <a:ext cx="10515600" cy="1325563"/>
          </a:xfrm>
        </p:spPr>
        <p:txBody>
          <a:bodyPr anchor="ctr">
            <a:normAutofit/>
          </a:bodyPr>
          <a:lstStyle/>
          <a:p>
            <a:pPr algn="ctr"/>
            <a:r>
              <a:rPr lang="en-US" dirty="0"/>
              <a:t>Assessment Framework</a:t>
            </a:r>
            <a:br>
              <a:rPr lang="en-US" dirty="0"/>
            </a:br>
            <a:r>
              <a:rPr lang="en-US" sz="2800" dirty="0"/>
              <a:t>Horizontal and Vertical Dimensions</a:t>
            </a:r>
            <a:endParaRPr lang="en-US" dirty="0"/>
          </a:p>
        </p:txBody>
      </p:sp>
      <p:graphicFrame>
        <p:nvGraphicFramePr>
          <p:cNvPr id="9" name="Text Placeholder 2">
            <a:extLst>
              <a:ext uri="{FF2B5EF4-FFF2-40B4-BE49-F238E27FC236}">
                <a16:creationId xmlns:a16="http://schemas.microsoft.com/office/drawing/2014/main" id="{6698B454-3DA8-9F4F-FAE5-0424B7851F97}"/>
              </a:ext>
            </a:extLst>
          </p:cNvPr>
          <p:cNvGraphicFramePr/>
          <p:nvPr>
            <p:extLst>
              <p:ext uri="{D42A27DB-BD31-4B8C-83A1-F6EECF244321}">
                <p14:modId xmlns:p14="http://schemas.microsoft.com/office/powerpoint/2010/main" val="447816325"/>
              </p:ext>
            </p:extLst>
          </p:nvPr>
        </p:nvGraphicFramePr>
        <p:xfrm>
          <a:off x="838200" y="1930207"/>
          <a:ext cx="10515600" cy="3961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66697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ED2F-BF0C-BFB9-F9F8-A296C9694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372C3-0FA9-6028-EC27-90B55C85083A}"/>
              </a:ext>
            </a:extLst>
          </p:cNvPr>
          <p:cNvSpPr>
            <a:spLocks noGrp="1"/>
          </p:cNvSpPr>
          <p:nvPr>
            <p:ph type="title"/>
          </p:nvPr>
        </p:nvSpPr>
        <p:spPr>
          <a:xfrm>
            <a:off x="831850" y="581890"/>
            <a:ext cx="10379914" cy="1226127"/>
          </a:xfrm>
        </p:spPr>
        <p:txBody>
          <a:bodyPr anchor="b">
            <a:normAutofit fontScale="90000"/>
          </a:bodyPr>
          <a:lstStyle/>
          <a:p>
            <a:pPr algn="ctr">
              <a:lnSpc>
                <a:spcPts val="4360"/>
              </a:lnSpc>
            </a:pPr>
            <a:r>
              <a:rPr lang="en-US" dirty="0"/>
              <a:t>Intersubjective Fusion</a:t>
            </a:r>
            <a:br>
              <a:rPr lang="en-US" dirty="0"/>
            </a:br>
            <a:endParaRPr lang="en-US" dirty="0"/>
          </a:p>
        </p:txBody>
      </p:sp>
      <p:sp>
        <p:nvSpPr>
          <p:cNvPr id="7" name="Text Placeholder 2">
            <a:extLst>
              <a:ext uri="{FF2B5EF4-FFF2-40B4-BE49-F238E27FC236}">
                <a16:creationId xmlns:a16="http://schemas.microsoft.com/office/drawing/2014/main" id="{2FC5E42F-F515-AFFE-CA9E-89AB12F45F18}"/>
              </a:ext>
            </a:extLst>
          </p:cNvPr>
          <p:cNvSpPr>
            <a:spLocks noGrp="1"/>
          </p:cNvSpPr>
          <p:nvPr>
            <p:ph type="body" idx="1"/>
          </p:nvPr>
        </p:nvSpPr>
        <p:spPr>
          <a:xfrm>
            <a:off x="831849" y="1537855"/>
            <a:ext cx="10379915" cy="4010890"/>
          </a:xfrm>
        </p:spPr>
        <p:txBody>
          <a:bodyPr>
            <a:normAutofit lnSpcReduction="10000"/>
          </a:bodyPr>
          <a:lstStyle/>
          <a:p>
            <a:pPr marL="457200" indent="-457200">
              <a:buFont typeface="Arial" panose="020B0604020202020204" pitchFamily="34" charset="0"/>
              <a:buChar char="•"/>
            </a:pPr>
            <a:r>
              <a:rPr lang="en-US" sz="3200" dirty="0"/>
              <a:t>Everyone starts out “fused” or symbiotically attached to the primary caregiver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Separation and individuation are stalled</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Nobody is perfect: everybody has some degree of fusion</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Independent of enmeshment or disengagement</a:t>
            </a:r>
          </a:p>
        </p:txBody>
      </p:sp>
    </p:spTree>
    <p:extLst>
      <p:ext uri="{BB962C8B-B14F-4D97-AF65-F5344CB8AC3E}">
        <p14:creationId xmlns:p14="http://schemas.microsoft.com/office/powerpoint/2010/main" val="258427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3FE87-24EC-3068-2D74-76F1ACACB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86C6C-7DFE-F5FB-E8E7-8201EBF955C8}"/>
              </a:ext>
            </a:extLst>
          </p:cNvPr>
          <p:cNvSpPr>
            <a:spLocks noGrp="1"/>
          </p:cNvSpPr>
          <p:nvPr>
            <p:ph type="title"/>
          </p:nvPr>
        </p:nvSpPr>
        <p:spPr>
          <a:xfrm>
            <a:off x="831850" y="179294"/>
            <a:ext cx="10379914" cy="1358561"/>
          </a:xfrm>
        </p:spPr>
        <p:txBody>
          <a:bodyPr anchor="b">
            <a:normAutofit/>
          </a:bodyPr>
          <a:lstStyle/>
          <a:p>
            <a:pPr algn="ctr">
              <a:lnSpc>
                <a:spcPts val="4360"/>
              </a:lnSpc>
            </a:pPr>
            <a:r>
              <a:rPr lang="en-US" dirty="0"/>
              <a:t>Intersubjective Fusion</a:t>
            </a:r>
            <a:br>
              <a:rPr lang="en-US" dirty="0"/>
            </a:br>
            <a:endParaRPr lang="en-US" dirty="0"/>
          </a:p>
        </p:txBody>
      </p:sp>
      <p:sp>
        <p:nvSpPr>
          <p:cNvPr id="7" name="Text Placeholder 2">
            <a:extLst>
              <a:ext uri="{FF2B5EF4-FFF2-40B4-BE49-F238E27FC236}">
                <a16:creationId xmlns:a16="http://schemas.microsoft.com/office/drawing/2014/main" id="{0E85AFE4-B356-119E-5C59-D50E1C944890}"/>
              </a:ext>
            </a:extLst>
          </p:cNvPr>
          <p:cNvSpPr>
            <a:spLocks noGrp="1"/>
          </p:cNvSpPr>
          <p:nvPr>
            <p:ph type="body" idx="1"/>
          </p:nvPr>
        </p:nvSpPr>
        <p:spPr>
          <a:xfrm>
            <a:off x="831849" y="1059873"/>
            <a:ext cx="10379915" cy="4754078"/>
          </a:xfrm>
        </p:spPr>
        <p:txBody>
          <a:bodyPr>
            <a:normAutofit/>
          </a:bodyPr>
          <a:lstStyle/>
          <a:p>
            <a:pPr marL="457200" lvl="0" indent="-457200">
              <a:buFont typeface="Arial" panose="020B0604020202020204" pitchFamily="34" charset="0"/>
              <a:buChar char="•"/>
            </a:pPr>
            <a:r>
              <a:rPr lang="en-US" sz="2800" dirty="0"/>
              <a:t>Partners have diffuse ego boundaries and merge their thoughts, feelings, and needs to create a unified personality (Boszormenyi-Nagy, 1965).  </a:t>
            </a:r>
          </a:p>
          <a:p>
            <a:pPr marL="457200" lvl="0" indent="-457200">
              <a:buFont typeface="Arial" panose="020B0604020202020204" pitchFamily="34" charset="0"/>
              <a:buChar char="•"/>
            </a:pPr>
            <a:r>
              <a:rPr lang="en-US" sz="2800" dirty="0"/>
              <a:t>Sounds like romantic love ("two of us become one"), but it is a form of pathological dependency.  </a:t>
            </a:r>
          </a:p>
          <a:p>
            <a:pPr marL="457200" lvl="0" indent="-457200">
              <a:buFont typeface="Arial" panose="020B0604020202020204" pitchFamily="34" charset="0"/>
              <a:buChar char="•"/>
            </a:pPr>
            <a:r>
              <a:rPr lang="en-US" sz="2800" dirty="0"/>
              <a:t>This symbiosis compromises autonomy and hinders the development of genuine options for building trust and intimacy.  </a:t>
            </a:r>
          </a:p>
          <a:p>
            <a:pPr marL="457200" lvl="0" indent="-457200">
              <a:buFont typeface="Arial" panose="020B0604020202020204" pitchFamily="34" charset="0"/>
              <a:buChar char="•"/>
            </a:pPr>
            <a:r>
              <a:rPr lang="en-US" sz="2800" dirty="0"/>
              <a:t>Failures in empathy, mentalization, compassion, mutuality, and self-regulation stem from patterned, internalized relational trauma and consequent personality adaptation.</a:t>
            </a:r>
          </a:p>
          <a:p>
            <a:endParaRPr lang="en-US" sz="3200" dirty="0"/>
          </a:p>
        </p:txBody>
      </p:sp>
    </p:spTree>
    <p:extLst>
      <p:ext uri="{BB962C8B-B14F-4D97-AF65-F5344CB8AC3E}">
        <p14:creationId xmlns:p14="http://schemas.microsoft.com/office/powerpoint/2010/main" val="5918407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035B5-032E-E900-91F6-BC9BF248D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05893-B430-899B-4E2F-E04DCACB7EE9}"/>
              </a:ext>
            </a:extLst>
          </p:cNvPr>
          <p:cNvSpPr>
            <a:spLocks noGrp="1"/>
          </p:cNvSpPr>
          <p:nvPr>
            <p:ph type="title"/>
          </p:nvPr>
        </p:nvSpPr>
        <p:spPr>
          <a:xfrm>
            <a:off x="831850" y="581890"/>
            <a:ext cx="10379914" cy="1226127"/>
          </a:xfrm>
        </p:spPr>
        <p:txBody>
          <a:bodyPr anchor="b">
            <a:normAutofit fontScale="90000"/>
          </a:bodyPr>
          <a:lstStyle/>
          <a:p>
            <a:pPr algn="ctr">
              <a:lnSpc>
                <a:spcPts val="4360"/>
              </a:lnSpc>
            </a:pPr>
            <a:r>
              <a:rPr lang="en-US" dirty="0"/>
              <a:t>Pathological Dependency (Litt, 2007)</a:t>
            </a:r>
            <a:br>
              <a:rPr lang="en-US" dirty="0"/>
            </a:br>
            <a:endParaRPr lang="en-US" dirty="0"/>
          </a:p>
        </p:txBody>
      </p:sp>
      <p:sp>
        <p:nvSpPr>
          <p:cNvPr id="7" name="Text Placeholder 2">
            <a:extLst>
              <a:ext uri="{FF2B5EF4-FFF2-40B4-BE49-F238E27FC236}">
                <a16:creationId xmlns:a16="http://schemas.microsoft.com/office/drawing/2014/main" id="{C0BA0BC1-F818-5857-0E1D-D4E8266F6C24}"/>
              </a:ext>
            </a:extLst>
          </p:cNvPr>
          <p:cNvSpPr>
            <a:spLocks noGrp="1"/>
          </p:cNvSpPr>
          <p:nvPr>
            <p:ph type="body" idx="1"/>
          </p:nvPr>
        </p:nvSpPr>
        <p:spPr>
          <a:xfrm>
            <a:off x="831849" y="2306782"/>
            <a:ext cx="10379915" cy="2369128"/>
          </a:xfrm>
        </p:spPr>
        <p:txBody>
          <a:bodyPr>
            <a:noAutofit/>
          </a:bodyPr>
          <a:lstStyle/>
          <a:p>
            <a:r>
              <a:rPr lang="en-US" sz="3200" i="1" dirty="0"/>
              <a:t>An affinity displacing autonomous ego functions onto partners </a:t>
            </a:r>
            <a:r>
              <a:rPr lang="en-US" sz="3200" dirty="0"/>
              <a:t>(Litt, 2007, p. 12 )</a:t>
            </a:r>
          </a:p>
          <a:p>
            <a:endParaRPr lang="en-US" sz="3200" dirty="0"/>
          </a:p>
          <a:p>
            <a:r>
              <a:rPr lang="en-US" sz="3200" dirty="0"/>
              <a:t>Manifestations of fusion—what to look for:</a:t>
            </a:r>
          </a:p>
        </p:txBody>
      </p:sp>
    </p:spTree>
    <p:extLst>
      <p:ext uri="{BB962C8B-B14F-4D97-AF65-F5344CB8AC3E}">
        <p14:creationId xmlns:p14="http://schemas.microsoft.com/office/powerpoint/2010/main" val="820970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438400" y="0"/>
            <a:ext cx="7543800" cy="1143000"/>
          </a:xfrm>
        </p:spPr>
        <p:txBody>
          <a:bodyPr/>
          <a:lstStyle/>
          <a:p>
            <a:pPr eaLnBrk="1" hangingPunct="1"/>
            <a:r>
              <a:rPr lang="en-US" sz="4000" dirty="0"/>
              <a:t>Merger: When two become One</a:t>
            </a:r>
          </a:p>
        </p:txBody>
      </p:sp>
      <p:sp>
        <p:nvSpPr>
          <p:cNvPr id="89091" name="Rectangle 7"/>
          <p:cNvSpPr>
            <a:spLocks noChangeArrowheads="1"/>
          </p:cNvSpPr>
          <p:nvPr/>
        </p:nvSpPr>
        <p:spPr bwMode="auto">
          <a:xfrm>
            <a:off x="4330411" y="3289301"/>
            <a:ext cx="184731" cy="369332"/>
          </a:xfrm>
          <a:prstGeom prst="rect">
            <a:avLst/>
          </a:prstGeom>
          <a:noFill/>
          <a:ln w="9525">
            <a:noFill/>
            <a:miter lim="800000"/>
            <a:headEnd/>
            <a:tailEnd/>
          </a:ln>
        </p:spPr>
        <p:txBody>
          <a:bodyPr wrap="none">
            <a:spAutoFit/>
          </a:bodyPr>
          <a:lstStyle/>
          <a:p>
            <a:pPr>
              <a:spcBef>
                <a:spcPct val="50000"/>
              </a:spcBef>
              <a:buFontTx/>
              <a:buNone/>
            </a:pPr>
            <a:endParaRPr lang="en-US" sz="1800" i="0">
              <a:solidFill>
                <a:schemeClr val="accent2"/>
              </a:solidFill>
            </a:endParaRPr>
          </a:p>
        </p:txBody>
      </p:sp>
      <p:sp>
        <p:nvSpPr>
          <p:cNvPr id="89092" name="Text Box 11"/>
          <p:cNvSpPr txBox="1">
            <a:spLocks noChangeArrowheads="1"/>
          </p:cNvSpPr>
          <p:nvPr/>
        </p:nvSpPr>
        <p:spPr bwMode="auto">
          <a:xfrm>
            <a:off x="2895600" y="4800601"/>
            <a:ext cx="990600" cy="553998"/>
          </a:xfrm>
          <a:prstGeom prst="rect">
            <a:avLst/>
          </a:prstGeom>
          <a:noFill/>
          <a:ln w="9525">
            <a:noFill/>
            <a:miter lim="800000"/>
            <a:headEnd/>
            <a:tailEnd/>
          </a:ln>
        </p:spPr>
        <p:txBody>
          <a:bodyPr>
            <a:spAutoFit/>
          </a:bodyPr>
          <a:lstStyle/>
          <a:p>
            <a:pPr>
              <a:spcBef>
                <a:spcPct val="50000"/>
              </a:spcBef>
              <a:buFontTx/>
              <a:buNone/>
            </a:pPr>
            <a:endParaRPr lang="en-US"/>
          </a:p>
        </p:txBody>
      </p:sp>
      <p:grpSp>
        <p:nvGrpSpPr>
          <p:cNvPr id="2" name="Group 31"/>
          <p:cNvGrpSpPr>
            <a:grpSpLocks/>
          </p:cNvGrpSpPr>
          <p:nvPr/>
        </p:nvGrpSpPr>
        <p:grpSpPr bwMode="auto">
          <a:xfrm>
            <a:off x="3200400" y="2743200"/>
            <a:ext cx="3810000" cy="3505200"/>
            <a:chOff x="1056" y="1488"/>
            <a:chExt cx="2400" cy="2208"/>
          </a:xfrm>
        </p:grpSpPr>
        <p:sp>
          <p:nvSpPr>
            <p:cNvPr id="89108" name="Oval 3"/>
            <p:cNvSpPr>
              <a:spLocks noChangeArrowheads="1"/>
            </p:cNvSpPr>
            <p:nvPr/>
          </p:nvSpPr>
          <p:spPr bwMode="auto">
            <a:xfrm>
              <a:off x="1056" y="1488"/>
              <a:ext cx="2400" cy="2208"/>
            </a:xfrm>
            <a:prstGeom prst="ellipse">
              <a:avLst/>
            </a:prstGeom>
            <a:solidFill>
              <a:schemeClr val="accent1"/>
            </a:solidFill>
            <a:ln w="9525">
              <a:solidFill>
                <a:schemeClr val="tx1"/>
              </a:solidFill>
              <a:miter lim="800000"/>
              <a:headEnd/>
              <a:tailEnd/>
            </a:ln>
          </p:spPr>
          <p:txBody>
            <a:bodyPr wrap="none" anchor="ctr"/>
            <a:lstStyle/>
            <a:p>
              <a:endParaRPr lang="en-US" i="0"/>
            </a:p>
          </p:txBody>
        </p:sp>
        <p:sp>
          <p:nvSpPr>
            <p:cNvPr id="89109" name="Rectangle 5"/>
            <p:cNvSpPr>
              <a:spLocks noChangeArrowheads="1"/>
            </p:cNvSpPr>
            <p:nvPr/>
          </p:nvSpPr>
          <p:spPr bwMode="auto">
            <a:xfrm>
              <a:off x="1392" y="1824"/>
              <a:ext cx="1152" cy="576"/>
            </a:xfrm>
            <a:prstGeom prst="rect">
              <a:avLst/>
            </a:prstGeom>
            <a:solidFill>
              <a:srgbClr val="800000"/>
            </a:solidFill>
            <a:ln w="9525">
              <a:noFill/>
              <a:miter lim="800000"/>
              <a:headEnd/>
              <a:tailEnd/>
            </a:ln>
          </p:spPr>
          <p:txBody>
            <a:bodyPr wrap="none" anchor="ctr"/>
            <a:lstStyle/>
            <a:p>
              <a:endParaRPr lang="en-US" i="0"/>
            </a:p>
          </p:txBody>
        </p:sp>
        <p:sp>
          <p:nvSpPr>
            <p:cNvPr id="89110" name="Text Box 6"/>
            <p:cNvSpPr txBox="1">
              <a:spLocks noChangeArrowheads="1"/>
            </p:cNvSpPr>
            <p:nvPr/>
          </p:nvSpPr>
          <p:spPr bwMode="auto">
            <a:xfrm>
              <a:off x="1488" y="1968"/>
              <a:ext cx="960" cy="233"/>
            </a:xfrm>
            <a:prstGeom prst="rect">
              <a:avLst/>
            </a:prstGeom>
            <a:noFill/>
            <a:ln w="9525">
              <a:noFill/>
              <a:miter lim="800000"/>
              <a:headEnd/>
              <a:tailEnd/>
            </a:ln>
          </p:spPr>
          <p:txBody>
            <a:bodyPr>
              <a:spAutoFit/>
            </a:bodyPr>
            <a:lstStyle/>
            <a:p>
              <a:pPr>
                <a:spcBef>
                  <a:spcPct val="50000"/>
                </a:spcBef>
                <a:buFontTx/>
                <a:buNone/>
              </a:pPr>
              <a:r>
                <a:rPr lang="en-US" sz="1800" i="0"/>
                <a:t>SUPEREGO</a:t>
              </a:r>
            </a:p>
          </p:txBody>
        </p:sp>
        <p:sp>
          <p:nvSpPr>
            <p:cNvPr id="89111" name="Oval 8"/>
            <p:cNvSpPr>
              <a:spLocks noChangeArrowheads="1"/>
            </p:cNvSpPr>
            <p:nvPr/>
          </p:nvSpPr>
          <p:spPr bwMode="auto">
            <a:xfrm>
              <a:off x="2640" y="1968"/>
              <a:ext cx="816" cy="1296"/>
            </a:xfrm>
            <a:prstGeom prst="ellipse">
              <a:avLst/>
            </a:prstGeom>
            <a:solidFill>
              <a:srgbClr val="0C3450"/>
            </a:solidFill>
            <a:ln w="9525">
              <a:solidFill>
                <a:schemeClr val="tx1"/>
              </a:solidFill>
              <a:miter lim="800000"/>
              <a:headEnd/>
              <a:tailEnd/>
            </a:ln>
          </p:spPr>
          <p:txBody>
            <a:bodyPr wrap="none" anchor="ctr"/>
            <a:lstStyle/>
            <a:p>
              <a:endParaRPr lang="en-US" i="0"/>
            </a:p>
          </p:txBody>
        </p:sp>
        <p:sp>
          <p:nvSpPr>
            <p:cNvPr id="89112" name="Text Box 9"/>
            <p:cNvSpPr txBox="1">
              <a:spLocks noChangeArrowheads="1"/>
            </p:cNvSpPr>
            <p:nvPr/>
          </p:nvSpPr>
          <p:spPr bwMode="auto">
            <a:xfrm>
              <a:off x="2736" y="2544"/>
              <a:ext cx="528" cy="291"/>
            </a:xfrm>
            <a:prstGeom prst="rect">
              <a:avLst/>
            </a:prstGeom>
            <a:noFill/>
            <a:ln w="9525">
              <a:noFill/>
              <a:miter lim="800000"/>
              <a:headEnd/>
              <a:tailEnd/>
            </a:ln>
          </p:spPr>
          <p:txBody>
            <a:bodyPr>
              <a:spAutoFit/>
            </a:bodyPr>
            <a:lstStyle/>
            <a:p>
              <a:pPr>
                <a:spcBef>
                  <a:spcPct val="50000"/>
                </a:spcBef>
                <a:buFontTx/>
                <a:buNone/>
              </a:pPr>
              <a:r>
                <a:rPr lang="en-US" sz="2400" i="0"/>
                <a:t>ego</a:t>
              </a:r>
            </a:p>
          </p:txBody>
        </p:sp>
        <p:sp>
          <p:nvSpPr>
            <p:cNvPr id="89113" name="AutoShape 10"/>
            <p:cNvSpPr>
              <a:spLocks noChangeArrowheads="1"/>
            </p:cNvSpPr>
            <p:nvPr/>
          </p:nvSpPr>
          <p:spPr bwMode="auto">
            <a:xfrm>
              <a:off x="1296" y="2544"/>
              <a:ext cx="1056" cy="912"/>
            </a:xfrm>
            <a:prstGeom prst="irregularSeal2">
              <a:avLst/>
            </a:prstGeom>
            <a:solidFill>
              <a:srgbClr val="006600"/>
            </a:solidFill>
            <a:ln w="9525">
              <a:solidFill>
                <a:schemeClr val="tx1"/>
              </a:solidFill>
              <a:miter lim="800000"/>
              <a:headEnd/>
              <a:tailEnd/>
            </a:ln>
          </p:spPr>
          <p:txBody>
            <a:bodyPr wrap="none" anchor="ctr"/>
            <a:lstStyle/>
            <a:p>
              <a:endParaRPr lang="en-US" i="0"/>
            </a:p>
          </p:txBody>
        </p:sp>
        <p:sp>
          <p:nvSpPr>
            <p:cNvPr id="89114" name="Text Box 12"/>
            <p:cNvSpPr txBox="1">
              <a:spLocks noChangeArrowheads="1"/>
            </p:cNvSpPr>
            <p:nvPr/>
          </p:nvSpPr>
          <p:spPr bwMode="auto">
            <a:xfrm>
              <a:off x="1584" y="2832"/>
              <a:ext cx="528" cy="349"/>
            </a:xfrm>
            <a:prstGeom prst="rect">
              <a:avLst/>
            </a:prstGeom>
            <a:noFill/>
            <a:ln w="9525">
              <a:noFill/>
              <a:miter lim="800000"/>
              <a:headEnd/>
              <a:tailEnd/>
            </a:ln>
          </p:spPr>
          <p:txBody>
            <a:bodyPr>
              <a:spAutoFit/>
            </a:bodyPr>
            <a:lstStyle/>
            <a:p>
              <a:pPr>
                <a:spcBef>
                  <a:spcPct val="50000"/>
                </a:spcBef>
                <a:buFontTx/>
                <a:buNone/>
              </a:pPr>
              <a:r>
                <a:rPr lang="en-US" i="0"/>
                <a:t>id</a:t>
              </a:r>
            </a:p>
          </p:txBody>
        </p:sp>
      </p:grpSp>
      <p:grpSp>
        <p:nvGrpSpPr>
          <p:cNvPr id="3" name="Group 25"/>
          <p:cNvGrpSpPr>
            <a:grpSpLocks/>
          </p:cNvGrpSpPr>
          <p:nvPr/>
        </p:nvGrpSpPr>
        <p:grpSpPr bwMode="auto">
          <a:xfrm>
            <a:off x="5638800" y="2819400"/>
            <a:ext cx="3810000" cy="3505200"/>
            <a:chOff x="3216" y="1584"/>
            <a:chExt cx="2400" cy="2208"/>
          </a:xfrm>
        </p:grpSpPr>
        <p:sp>
          <p:nvSpPr>
            <p:cNvPr id="89100" name="Oval 16"/>
            <p:cNvSpPr>
              <a:spLocks noChangeArrowheads="1"/>
            </p:cNvSpPr>
            <p:nvPr/>
          </p:nvSpPr>
          <p:spPr bwMode="auto">
            <a:xfrm flipH="1">
              <a:off x="3216" y="1584"/>
              <a:ext cx="2400" cy="2208"/>
            </a:xfrm>
            <a:prstGeom prst="ellipse">
              <a:avLst/>
            </a:prstGeom>
            <a:solidFill>
              <a:schemeClr val="accent1"/>
            </a:solidFill>
            <a:ln w="9525">
              <a:noFill/>
              <a:miter lim="800000"/>
              <a:headEnd/>
              <a:tailEnd/>
            </a:ln>
          </p:spPr>
          <p:txBody>
            <a:bodyPr wrap="none" anchor="ctr"/>
            <a:lstStyle/>
            <a:p>
              <a:endParaRPr lang="en-US" i="0"/>
            </a:p>
          </p:txBody>
        </p:sp>
        <p:sp>
          <p:nvSpPr>
            <p:cNvPr id="89101" name="Rectangle 17"/>
            <p:cNvSpPr>
              <a:spLocks noChangeArrowheads="1"/>
            </p:cNvSpPr>
            <p:nvPr/>
          </p:nvSpPr>
          <p:spPr bwMode="auto">
            <a:xfrm flipH="1">
              <a:off x="4128" y="1920"/>
              <a:ext cx="1152" cy="576"/>
            </a:xfrm>
            <a:prstGeom prst="rect">
              <a:avLst/>
            </a:prstGeom>
            <a:solidFill>
              <a:srgbClr val="800000"/>
            </a:solidFill>
            <a:ln w="9525">
              <a:noFill/>
              <a:miter lim="800000"/>
              <a:headEnd/>
              <a:tailEnd/>
            </a:ln>
          </p:spPr>
          <p:txBody>
            <a:bodyPr wrap="none" anchor="ctr"/>
            <a:lstStyle/>
            <a:p>
              <a:endParaRPr lang="en-US" i="0"/>
            </a:p>
          </p:txBody>
        </p:sp>
        <p:sp>
          <p:nvSpPr>
            <p:cNvPr id="89102" name="Text Box 18"/>
            <p:cNvSpPr txBox="1">
              <a:spLocks noChangeArrowheads="1"/>
            </p:cNvSpPr>
            <p:nvPr/>
          </p:nvSpPr>
          <p:spPr bwMode="auto">
            <a:xfrm flipH="1">
              <a:off x="4224" y="2064"/>
              <a:ext cx="960" cy="233"/>
            </a:xfrm>
            <a:prstGeom prst="rect">
              <a:avLst/>
            </a:prstGeom>
            <a:noFill/>
            <a:ln w="9525">
              <a:noFill/>
              <a:miter lim="800000"/>
              <a:headEnd/>
              <a:tailEnd/>
            </a:ln>
          </p:spPr>
          <p:txBody>
            <a:bodyPr>
              <a:spAutoFit/>
            </a:bodyPr>
            <a:lstStyle/>
            <a:p>
              <a:pPr>
                <a:spcBef>
                  <a:spcPct val="50000"/>
                </a:spcBef>
                <a:buFontTx/>
                <a:buNone/>
              </a:pPr>
              <a:r>
                <a:rPr lang="en-US" sz="1800" i="0"/>
                <a:t>SUPEREGO</a:t>
              </a:r>
            </a:p>
          </p:txBody>
        </p:sp>
        <p:sp>
          <p:nvSpPr>
            <p:cNvPr id="89103" name="AutoShape 21"/>
            <p:cNvSpPr>
              <a:spLocks noChangeArrowheads="1"/>
            </p:cNvSpPr>
            <p:nvPr/>
          </p:nvSpPr>
          <p:spPr bwMode="auto">
            <a:xfrm flipH="1">
              <a:off x="4272" y="2640"/>
              <a:ext cx="1056" cy="912"/>
            </a:xfrm>
            <a:prstGeom prst="irregularSeal2">
              <a:avLst/>
            </a:prstGeom>
            <a:solidFill>
              <a:srgbClr val="006600"/>
            </a:solidFill>
            <a:ln w="9525">
              <a:noFill/>
              <a:miter lim="800000"/>
              <a:headEnd/>
              <a:tailEnd/>
            </a:ln>
          </p:spPr>
          <p:txBody>
            <a:bodyPr wrap="none" anchor="ctr"/>
            <a:lstStyle/>
            <a:p>
              <a:endParaRPr lang="en-US" i="0"/>
            </a:p>
          </p:txBody>
        </p:sp>
        <p:sp>
          <p:nvSpPr>
            <p:cNvPr id="89104" name="Text Box 22"/>
            <p:cNvSpPr txBox="1">
              <a:spLocks noChangeArrowheads="1"/>
            </p:cNvSpPr>
            <p:nvPr/>
          </p:nvSpPr>
          <p:spPr bwMode="auto">
            <a:xfrm flipH="1">
              <a:off x="4512" y="2928"/>
              <a:ext cx="528" cy="330"/>
            </a:xfrm>
            <a:prstGeom prst="rect">
              <a:avLst/>
            </a:prstGeom>
            <a:noFill/>
            <a:ln w="9525">
              <a:noFill/>
              <a:miter lim="800000"/>
              <a:headEnd/>
              <a:tailEnd/>
            </a:ln>
          </p:spPr>
          <p:txBody>
            <a:bodyPr>
              <a:spAutoFit/>
            </a:bodyPr>
            <a:lstStyle/>
            <a:p>
              <a:pPr>
                <a:spcBef>
                  <a:spcPct val="50000"/>
                </a:spcBef>
                <a:buFontTx/>
                <a:buNone/>
              </a:pPr>
              <a:r>
                <a:rPr lang="en-US" sz="2800" i="0" dirty="0"/>
                <a:t>    id</a:t>
              </a:r>
            </a:p>
          </p:txBody>
        </p:sp>
        <p:grpSp>
          <p:nvGrpSpPr>
            <p:cNvPr id="89105" name="Group 24"/>
            <p:cNvGrpSpPr>
              <a:grpSpLocks/>
            </p:cNvGrpSpPr>
            <p:nvPr/>
          </p:nvGrpSpPr>
          <p:grpSpPr bwMode="auto">
            <a:xfrm>
              <a:off x="3216" y="2064"/>
              <a:ext cx="816" cy="1296"/>
              <a:chOff x="2832" y="3024"/>
              <a:chExt cx="816" cy="1296"/>
            </a:xfrm>
          </p:grpSpPr>
          <p:sp>
            <p:nvSpPr>
              <p:cNvPr id="89106" name="Oval 23"/>
              <p:cNvSpPr>
                <a:spLocks noChangeArrowheads="1"/>
              </p:cNvSpPr>
              <p:nvPr/>
            </p:nvSpPr>
            <p:spPr bwMode="auto">
              <a:xfrm>
                <a:off x="2832" y="3024"/>
                <a:ext cx="816" cy="1296"/>
              </a:xfrm>
              <a:prstGeom prst="ellipse">
                <a:avLst/>
              </a:prstGeom>
              <a:solidFill>
                <a:srgbClr val="0C3450"/>
              </a:solidFill>
              <a:ln w="9525">
                <a:noFill/>
                <a:miter lim="800000"/>
                <a:headEnd/>
                <a:tailEnd/>
              </a:ln>
            </p:spPr>
            <p:txBody>
              <a:bodyPr wrap="none" anchor="ctr"/>
              <a:lstStyle/>
              <a:p>
                <a:endParaRPr lang="en-US" i="0"/>
              </a:p>
            </p:txBody>
          </p:sp>
          <p:sp>
            <p:nvSpPr>
              <p:cNvPr id="89107" name="Text Box 20"/>
              <p:cNvSpPr txBox="1">
                <a:spLocks noChangeArrowheads="1"/>
              </p:cNvSpPr>
              <p:nvPr/>
            </p:nvSpPr>
            <p:spPr bwMode="auto">
              <a:xfrm flipH="1">
                <a:off x="2976" y="3504"/>
                <a:ext cx="528" cy="291"/>
              </a:xfrm>
              <a:prstGeom prst="rect">
                <a:avLst/>
              </a:prstGeom>
              <a:noFill/>
              <a:ln w="9525">
                <a:noFill/>
                <a:miter lim="800000"/>
                <a:headEnd/>
                <a:tailEnd/>
              </a:ln>
            </p:spPr>
            <p:txBody>
              <a:bodyPr>
                <a:spAutoFit/>
              </a:bodyPr>
              <a:lstStyle/>
              <a:p>
                <a:pPr>
                  <a:spcBef>
                    <a:spcPct val="50000"/>
                  </a:spcBef>
                  <a:buFontTx/>
                  <a:buNone/>
                </a:pPr>
                <a:r>
                  <a:rPr lang="en-US" sz="2400" i="0"/>
                  <a:t>ego</a:t>
                </a:r>
              </a:p>
            </p:txBody>
          </p:sp>
        </p:grpSp>
      </p:grpSp>
      <p:grpSp>
        <p:nvGrpSpPr>
          <p:cNvPr id="5" name="Group 36"/>
          <p:cNvGrpSpPr>
            <a:grpSpLocks/>
          </p:cNvGrpSpPr>
          <p:nvPr/>
        </p:nvGrpSpPr>
        <p:grpSpPr bwMode="auto">
          <a:xfrm>
            <a:off x="3581400" y="1295400"/>
            <a:ext cx="5334000" cy="4572000"/>
            <a:chOff x="1296" y="816"/>
            <a:chExt cx="3360" cy="2880"/>
          </a:xfrm>
        </p:grpSpPr>
        <p:sp>
          <p:nvSpPr>
            <p:cNvPr id="89096" name="AutoShape 32"/>
            <p:cNvSpPr>
              <a:spLocks noChangeArrowheads="1"/>
            </p:cNvSpPr>
            <p:nvPr/>
          </p:nvSpPr>
          <p:spPr bwMode="auto">
            <a:xfrm>
              <a:off x="2496" y="816"/>
              <a:ext cx="1056" cy="864"/>
            </a:xfrm>
            <a:custGeom>
              <a:avLst/>
              <a:gdLst>
                <a:gd name="T0" fmla="*/ 26 w 21600"/>
                <a:gd name="T1" fmla="*/ 3 h 21600"/>
                <a:gd name="T2" fmla="*/ 7 w 21600"/>
                <a:gd name="T3" fmla="*/ 17 h 21600"/>
                <a:gd name="T4" fmla="*/ 26 w 21600"/>
                <a:gd name="T5" fmla="*/ 35 h 21600"/>
                <a:gd name="T6" fmla="*/ 45 w 21600"/>
                <a:gd name="T7" fmla="*/ 17 h 21600"/>
                <a:gd name="T8" fmla="*/ 17694720 60000 65536"/>
                <a:gd name="T9" fmla="*/ 11796480 60000 65536"/>
                <a:gd name="T10" fmla="*/ 5898240 60000 65536"/>
                <a:gd name="T11" fmla="*/ 0 60000 65536"/>
                <a:gd name="T12" fmla="*/ 5032 w 21600"/>
                <a:gd name="T13" fmla="*/ 2275 h 21600"/>
                <a:gd name="T14" fmla="*/ 16548 w 21600"/>
                <a:gd name="T15" fmla="*/ 13675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FF0066"/>
            </a:solidFill>
            <a:ln w="9525">
              <a:noFill/>
              <a:miter lim="800000"/>
              <a:headEnd/>
              <a:tailEnd/>
            </a:ln>
          </p:spPr>
          <p:txBody>
            <a:bodyPr wrap="none" anchor="ctr"/>
            <a:lstStyle/>
            <a:p>
              <a:endParaRPr lang="en-US" i="0"/>
            </a:p>
          </p:txBody>
        </p:sp>
        <p:grpSp>
          <p:nvGrpSpPr>
            <p:cNvPr id="89097" name="Group 35"/>
            <p:cNvGrpSpPr>
              <a:grpSpLocks/>
            </p:cNvGrpSpPr>
            <p:nvPr/>
          </p:nvGrpSpPr>
          <p:grpSpPr bwMode="auto">
            <a:xfrm>
              <a:off x="1296" y="2112"/>
              <a:ext cx="3360" cy="1584"/>
              <a:chOff x="1296" y="2112"/>
              <a:chExt cx="3360" cy="1584"/>
            </a:xfrm>
          </p:grpSpPr>
          <p:sp>
            <p:nvSpPr>
              <p:cNvPr id="89098" name="AutoShape 33" descr="Trellis"/>
              <p:cNvSpPr>
                <a:spLocks noChangeArrowheads="1"/>
              </p:cNvSpPr>
              <p:nvPr/>
            </p:nvSpPr>
            <p:spPr bwMode="auto">
              <a:xfrm>
                <a:off x="1296" y="2784"/>
                <a:ext cx="1056" cy="912"/>
              </a:xfrm>
              <a:prstGeom prst="irregularSeal2">
                <a:avLst/>
              </a:prstGeom>
              <a:pattFill prst="trellis">
                <a:fgClr>
                  <a:schemeClr val="accent1"/>
                </a:fgClr>
                <a:bgClr>
                  <a:srgbClr val="FFFFFF"/>
                </a:bgClr>
              </a:pattFill>
              <a:ln w="9525">
                <a:noFill/>
                <a:miter lim="800000"/>
                <a:headEnd/>
                <a:tailEnd/>
              </a:ln>
            </p:spPr>
            <p:txBody>
              <a:bodyPr wrap="none" anchor="ctr"/>
              <a:lstStyle/>
              <a:p>
                <a:endParaRPr lang="en-US" i="0"/>
              </a:p>
            </p:txBody>
          </p:sp>
          <p:sp>
            <p:nvSpPr>
              <p:cNvPr id="89099" name="Rectangle 34" descr="Trellis"/>
              <p:cNvSpPr>
                <a:spLocks noChangeArrowheads="1"/>
              </p:cNvSpPr>
              <p:nvPr/>
            </p:nvSpPr>
            <p:spPr bwMode="auto">
              <a:xfrm>
                <a:off x="3504" y="2112"/>
                <a:ext cx="1152" cy="576"/>
              </a:xfrm>
              <a:prstGeom prst="rect">
                <a:avLst/>
              </a:prstGeom>
              <a:pattFill prst="trellis">
                <a:fgClr>
                  <a:schemeClr val="accent1"/>
                </a:fgClr>
                <a:bgClr>
                  <a:srgbClr val="FFFFFF"/>
                </a:bgClr>
              </a:pattFill>
              <a:ln w="9525">
                <a:noFill/>
                <a:miter lim="800000"/>
                <a:headEnd/>
                <a:tailEnd/>
              </a:ln>
            </p:spPr>
            <p:txBody>
              <a:bodyPr wrap="none" anchor="ctr"/>
              <a:lstStyle/>
              <a:p>
                <a:endParaRPr lang="en-US" i="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0-#ppt_w/2"/>
                                          </p:val>
                                        </p:tav>
                                        <p:tav tm="100000">
                                          <p:val>
                                            <p:strVal val="#ppt_x"/>
                                          </p:val>
                                        </p:tav>
                                      </p:tavLst>
                                    </p:anim>
                                    <p:anim calcmode="lin" valueType="num">
                                      <p:cBhvr additive="base">
                                        <p:cTn id="8" dur="5000" fill="hold"/>
                                        <p:tgtEl>
                                          <p:spTgt spid="2"/>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0" fill="hold"/>
                                        <p:tgtEl>
                                          <p:spTgt spid="3"/>
                                        </p:tgtEl>
                                        <p:attrNameLst>
                                          <p:attrName>ppt_x</p:attrName>
                                        </p:attrNameLst>
                                      </p:cBhvr>
                                      <p:tavLst>
                                        <p:tav tm="0">
                                          <p:val>
                                            <p:strVal val="1+#ppt_w/2"/>
                                          </p:val>
                                        </p:tav>
                                        <p:tav tm="100000">
                                          <p:val>
                                            <p:strVal val="#ppt_x"/>
                                          </p:val>
                                        </p:tav>
                                      </p:tavLst>
                                    </p:anim>
                                    <p:anim calcmode="lin" valueType="num">
                                      <p:cBhvr additive="base">
                                        <p:cTn id="12" dur="5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9"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65B57-6C6C-E4C2-1196-0AF63C54B9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E6721-63C9-DCB7-6143-C45C06C97C7E}"/>
              </a:ext>
            </a:extLst>
          </p:cNvPr>
          <p:cNvSpPr>
            <a:spLocks noGrp="1"/>
          </p:cNvSpPr>
          <p:nvPr>
            <p:ph type="title"/>
          </p:nvPr>
        </p:nvSpPr>
        <p:spPr>
          <a:xfrm>
            <a:off x="290945" y="-540327"/>
            <a:ext cx="11901055" cy="3117272"/>
          </a:xfrm>
        </p:spPr>
        <p:txBody>
          <a:bodyPr anchor="b">
            <a:normAutofit/>
          </a:bodyPr>
          <a:lstStyle/>
          <a:p>
            <a:pPr algn="ctr">
              <a:lnSpc>
                <a:spcPts val="4360"/>
              </a:lnSpc>
            </a:pPr>
            <a:r>
              <a:rPr lang="en-US" dirty="0"/>
              <a:t>Pathological Dependency</a:t>
            </a:r>
            <a:br>
              <a:rPr lang="en-US" dirty="0"/>
            </a:br>
            <a:br>
              <a:rPr lang="en-US" i="1" dirty="0"/>
            </a:br>
            <a:br>
              <a:rPr lang="en-US" dirty="0"/>
            </a:br>
            <a:endParaRPr lang="en-US" dirty="0"/>
          </a:p>
        </p:txBody>
      </p:sp>
      <p:sp>
        <p:nvSpPr>
          <p:cNvPr id="7" name="Text Placeholder 2">
            <a:extLst>
              <a:ext uri="{FF2B5EF4-FFF2-40B4-BE49-F238E27FC236}">
                <a16:creationId xmlns:a16="http://schemas.microsoft.com/office/drawing/2014/main" id="{619692E5-9B01-1352-8B25-CC23B3826898}"/>
              </a:ext>
            </a:extLst>
          </p:cNvPr>
          <p:cNvSpPr>
            <a:spLocks noGrp="1"/>
          </p:cNvSpPr>
          <p:nvPr>
            <p:ph type="body" idx="1"/>
          </p:nvPr>
        </p:nvSpPr>
        <p:spPr>
          <a:xfrm>
            <a:off x="831849" y="1080656"/>
            <a:ext cx="10379915" cy="4904508"/>
          </a:xfrm>
        </p:spPr>
        <p:txBody>
          <a:bodyPr>
            <a:normAutofit/>
          </a:bodyPr>
          <a:lstStyle/>
          <a:p>
            <a:pPr lvl="0"/>
            <a:r>
              <a:rPr lang="en-US" sz="3200" b="1" dirty="0"/>
              <a:t>Ego, id, and superego functions</a:t>
            </a:r>
            <a:r>
              <a:rPr lang="en-US" sz="3200" dirty="0"/>
              <a:t>: Shared or distributed between partners, leading to a symbiotic, parent-child dynamic (Framo, 1982).</a:t>
            </a:r>
          </a:p>
          <a:p>
            <a:r>
              <a:rPr lang="en-US" sz="3200" b="1" dirty="0"/>
              <a:t>Constant object function: </a:t>
            </a:r>
            <a:r>
              <a:rPr lang="en-US" sz="3200" dirty="0"/>
              <a:t>Depending on the continuous presence of the partner to combat traumatic aloneness</a:t>
            </a:r>
            <a:endParaRPr lang="en-US" sz="3200" b="1" dirty="0"/>
          </a:p>
          <a:p>
            <a:pPr lvl="0"/>
            <a:r>
              <a:rPr lang="en-US" sz="3200" b="1" dirty="0"/>
              <a:t>The soothing function</a:t>
            </a:r>
            <a:r>
              <a:rPr lang="en-US" sz="3200" dirty="0"/>
              <a:t>: Expecting that soothing can only come from the partner, an entitlement to be infantilized</a:t>
            </a:r>
          </a:p>
          <a:p>
            <a:pPr lvl="0"/>
            <a:r>
              <a:rPr lang="en-US" sz="3200" b="1" dirty="0"/>
              <a:t>Self-validation function</a:t>
            </a:r>
            <a:r>
              <a:rPr lang="en-US" sz="3200" dirty="0"/>
              <a:t>: Seeking caregiver approval is transferred to intimate partners, leading to parentification (Kernberg, 1980).</a:t>
            </a:r>
          </a:p>
          <a:p>
            <a:endParaRPr lang="en-US" sz="3200" dirty="0"/>
          </a:p>
        </p:txBody>
      </p:sp>
    </p:spTree>
    <p:extLst>
      <p:ext uri="{BB962C8B-B14F-4D97-AF65-F5344CB8AC3E}">
        <p14:creationId xmlns:p14="http://schemas.microsoft.com/office/powerpoint/2010/main" val="1124063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2CE2C-8B05-69F3-9D9F-857BDB619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FD2E0B-2A26-F492-680C-F081C3080D29}"/>
              </a:ext>
            </a:extLst>
          </p:cNvPr>
          <p:cNvSpPr>
            <a:spLocks noGrp="1"/>
          </p:cNvSpPr>
          <p:nvPr>
            <p:ph type="title"/>
          </p:nvPr>
        </p:nvSpPr>
        <p:spPr>
          <a:xfrm>
            <a:off x="831850" y="997528"/>
            <a:ext cx="10379914" cy="561109"/>
          </a:xfrm>
        </p:spPr>
        <p:txBody>
          <a:bodyPr anchor="b">
            <a:normAutofit fontScale="90000"/>
          </a:bodyPr>
          <a:lstStyle/>
          <a:p>
            <a:pPr algn="ctr">
              <a:lnSpc>
                <a:spcPts val="4360"/>
              </a:lnSpc>
            </a:pPr>
            <a:r>
              <a:rPr lang="en-US" dirty="0"/>
              <a:t>Pathological Dependency: </a:t>
            </a:r>
            <a:br>
              <a:rPr lang="en-US" dirty="0"/>
            </a:br>
            <a:r>
              <a:rPr lang="en-US" i="1" dirty="0"/>
              <a:t>The Bad Object Game </a:t>
            </a:r>
            <a:r>
              <a:rPr lang="en-US" sz="3600" dirty="0"/>
              <a:t>(Litt, 2024)</a:t>
            </a:r>
            <a:endParaRPr lang="en-US" i="1" dirty="0"/>
          </a:p>
        </p:txBody>
      </p:sp>
      <p:sp>
        <p:nvSpPr>
          <p:cNvPr id="7" name="Text Placeholder 2">
            <a:extLst>
              <a:ext uri="{FF2B5EF4-FFF2-40B4-BE49-F238E27FC236}">
                <a16:creationId xmlns:a16="http://schemas.microsoft.com/office/drawing/2014/main" id="{9F2CEFEC-6894-3B8E-41C1-645BBDF518DD}"/>
              </a:ext>
            </a:extLst>
          </p:cNvPr>
          <p:cNvSpPr>
            <a:spLocks noGrp="1"/>
          </p:cNvSpPr>
          <p:nvPr>
            <p:ph type="body" idx="1"/>
          </p:nvPr>
        </p:nvSpPr>
        <p:spPr>
          <a:xfrm>
            <a:off x="831848" y="2000250"/>
            <a:ext cx="10379915" cy="3964368"/>
          </a:xfrm>
        </p:spPr>
        <p:txBody>
          <a:bodyPr>
            <a:normAutofit/>
          </a:bodyPr>
          <a:lstStyle/>
          <a:p>
            <a:pPr marL="342900" lvl="0" indent="-342900">
              <a:buFont typeface="Arial" panose="020B0604020202020204" pitchFamily="34" charset="0"/>
              <a:buChar char="•"/>
            </a:pPr>
            <a:r>
              <a:rPr lang="en-US" sz="3600" dirty="0"/>
              <a:t> Infant consciousness rests on two opposing “tectonic plates”:</a:t>
            </a:r>
          </a:p>
          <a:p>
            <a:pPr marL="800100" lvl="1" indent="-342900">
              <a:buFont typeface="Courier New" panose="02070309020205020404" pitchFamily="49" charset="0"/>
              <a:buChar char="o"/>
            </a:pPr>
            <a:r>
              <a:rPr lang="en-US" sz="3200" b="1" dirty="0">
                <a:solidFill>
                  <a:schemeClr val="bg2"/>
                </a:solidFill>
              </a:rPr>
              <a:t>Pleasure: Good </a:t>
            </a:r>
            <a:r>
              <a:rPr lang="en-US" sz="3200" dirty="0">
                <a:solidFill>
                  <a:schemeClr val="bg2"/>
                </a:solidFill>
              </a:rPr>
              <a:t>object/subject</a:t>
            </a:r>
          </a:p>
          <a:p>
            <a:pPr marL="800100" lvl="1" indent="-342900">
              <a:buFont typeface="Courier New" panose="02070309020205020404" pitchFamily="49" charset="0"/>
              <a:buChar char="o"/>
            </a:pPr>
            <a:r>
              <a:rPr lang="en-US" sz="3200" b="1" dirty="0">
                <a:solidFill>
                  <a:schemeClr val="bg2"/>
                </a:solidFill>
              </a:rPr>
              <a:t>Pain: Bad</a:t>
            </a:r>
            <a:r>
              <a:rPr lang="en-US" sz="3200" dirty="0">
                <a:solidFill>
                  <a:schemeClr val="bg2"/>
                </a:solidFill>
              </a:rPr>
              <a:t> object/subject</a:t>
            </a:r>
          </a:p>
          <a:p>
            <a:pPr marL="571500" indent="-571500">
              <a:buFont typeface="Arial" panose="020B0604020202020204" pitchFamily="34" charset="0"/>
              <a:buChar char="•"/>
            </a:pPr>
            <a:r>
              <a:rPr lang="en-US" sz="3600" dirty="0"/>
              <a:t>Healthy development involves integrating these two states, or </a:t>
            </a:r>
            <a:r>
              <a:rPr lang="en-US" sz="3600" i="1" dirty="0"/>
              <a:t>transcending </a:t>
            </a:r>
            <a:r>
              <a:rPr lang="en-US" sz="3600" dirty="0"/>
              <a:t>them</a:t>
            </a:r>
          </a:p>
          <a:p>
            <a:pPr marL="571500" indent="-571500">
              <a:buFont typeface="Arial" panose="020B0604020202020204" pitchFamily="34" charset="0"/>
              <a:buChar char="•"/>
            </a:pPr>
            <a:r>
              <a:rPr lang="en-US" sz="3600" dirty="0">
                <a:solidFill>
                  <a:schemeClr val="bg2"/>
                </a:solidFill>
              </a:rPr>
              <a:t>Nobody is perfect: probably a bell curve</a:t>
            </a:r>
          </a:p>
          <a:p>
            <a:pPr marL="800100" lvl="1" indent="-342900">
              <a:buFont typeface="Courier New" panose="02070309020205020404" pitchFamily="49" charset="0"/>
              <a:buChar char="o"/>
            </a:pPr>
            <a:endParaRPr lang="en-US" dirty="0">
              <a:solidFill>
                <a:schemeClr val="bg2"/>
              </a:solidFill>
            </a:endParaRPr>
          </a:p>
          <a:p>
            <a:pPr marL="342900" lvl="0" indent="-342900">
              <a:buFont typeface="Arial" panose="020B0604020202020204" pitchFamily="34" charset="0"/>
              <a:buChar char="•"/>
            </a:pPr>
            <a:endParaRPr lang="en-US" b="1" dirty="0"/>
          </a:p>
          <a:p>
            <a:endParaRPr lang="en-US" sz="3200" dirty="0"/>
          </a:p>
        </p:txBody>
      </p:sp>
      <p:pic>
        <p:nvPicPr>
          <p:cNvPr id="3074" name="Picture 2" descr="Bell Shaped Curve Normal Distribution Zionrtpalmer - vrogue.co">
            <a:extLst>
              <a:ext uri="{FF2B5EF4-FFF2-40B4-BE49-F238E27FC236}">
                <a16:creationId xmlns:a16="http://schemas.microsoft.com/office/drawing/2014/main" id="{F74892E8-7D5B-D85D-18BD-35F32BB876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72" t="13001" r="-554" b="4985"/>
          <a:stretch>
            <a:fillRect/>
          </a:stretch>
        </p:blipFill>
        <p:spPr bwMode="auto">
          <a:xfrm>
            <a:off x="9366507" y="4857750"/>
            <a:ext cx="1863466" cy="1002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229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ED8D7-C6CE-E8AE-CF99-16E0B2CFC4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F131E-2BE5-4067-3A08-50E240CF4993}"/>
              </a:ext>
            </a:extLst>
          </p:cNvPr>
          <p:cNvSpPr>
            <a:spLocks noGrp="1"/>
          </p:cNvSpPr>
          <p:nvPr>
            <p:ph type="title"/>
          </p:nvPr>
        </p:nvSpPr>
        <p:spPr>
          <a:xfrm>
            <a:off x="831850" y="997528"/>
            <a:ext cx="10379914" cy="561109"/>
          </a:xfrm>
        </p:spPr>
        <p:txBody>
          <a:bodyPr anchor="b">
            <a:normAutofit fontScale="90000"/>
          </a:bodyPr>
          <a:lstStyle/>
          <a:p>
            <a:pPr algn="ctr">
              <a:lnSpc>
                <a:spcPts val="4360"/>
              </a:lnSpc>
            </a:pPr>
            <a:r>
              <a:rPr lang="en-US" dirty="0"/>
              <a:t>Pathological Dependency: </a:t>
            </a:r>
            <a:br>
              <a:rPr lang="en-US" dirty="0"/>
            </a:br>
            <a:r>
              <a:rPr lang="en-US" i="1" dirty="0"/>
              <a:t>The Bad Object Game </a:t>
            </a:r>
            <a:r>
              <a:rPr lang="en-US" sz="3600" dirty="0"/>
              <a:t>(Litt, 2024)</a:t>
            </a:r>
            <a:endParaRPr lang="en-US" dirty="0"/>
          </a:p>
        </p:txBody>
      </p:sp>
      <p:sp>
        <p:nvSpPr>
          <p:cNvPr id="7" name="Text Placeholder 2">
            <a:extLst>
              <a:ext uri="{FF2B5EF4-FFF2-40B4-BE49-F238E27FC236}">
                <a16:creationId xmlns:a16="http://schemas.microsoft.com/office/drawing/2014/main" id="{91558A59-3D52-9FBC-29C5-F637874EFA94}"/>
              </a:ext>
            </a:extLst>
          </p:cNvPr>
          <p:cNvSpPr>
            <a:spLocks noGrp="1"/>
          </p:cNvSpPr>
          <p:nvPr>
            <p:ph type="body" idx="1"/>
          </p:nvPr>
        </p:nvSpPr>
        <p:spPr>
          <a:xfrm>
            <a:off x="831849" y="1932709"/>
            <a:ext cx="10379915" cy="3881241"/>
          </a:xfrm>
        </p:spPr>
        <p:txBody>
          <a:bodyPr>
            <a:normAutofit lnSpcReduction="10000"/>
          </a:bodyPr>
          <a:lstStyle/>
          <a:p>
            <a:pPr marL="342900" lvl="0" indent="-342900">
              <a:lnSpc>
                <a:spcPct val="150000"/>
              </a:lnSpc>
              <a:buFont typeface="Arial" panose="020B0604020202020204" pitchFamily="34" charset="0"/>
              <a:buChar char="•"/>
            </a:pPr>
            <a:r>
              <a:rPr lang="en-US" sz="3200" dirty="0"/>
              <a:t>Negative Emotion (pain) evokes “Badness”</a:t>
            </a:r>
          </a:p>
          <a:p>
            <a:pPr marL="342900" lvl="0" indent="-342900">
              <a:lnSpc>
                <a:spcPct val="150000"/>
              </a:lnSpc>
              <a:buFont typeface="Arial" panose="020B0604020202020204" pitchFamily="34" charset="0"/>
              <a:buChar char="•"/>
            </a:pPr>
            <a:r>
              <a:rPr lang="en-US" sz="3200" dirty="0"/>
              <a:t>“Badness” must be internalized (subject) or externalized (object)</a:t>
            </a:r>
          </a:p>
          <a:p>
            <a:pPr marL="342900" lvl="0" indent="-342900">
              <a:lnSpc>
                <a:spcPct val="150000"/>
              </a:lnSpc>
              <a:buFont typeface="Arial" panose="020B0604020202020204" pitchFamily="34" charset="0"/>
              <a:buChar char="•"/>
            </a:pPr>
            <a:r>
              <a:rPr lang="en-US" sz="3200" dirty="0"/>
              <a:t>Close attachment relationships are tribunals in which badness is assigned</a:t>
            </a:r>
          </a:p>
          <a:p>
            <a:pPr marL="342900" lvl="0" indent="-342900">
              <a:buFont typeface="Arial" panose="020B0604020202020204" pitchFamily="34" charset="0"/>
              <a:buChar char="•"/>
            </a:pPr>
            <a:endParaRPr lang="en-US" sz="3200" dirty="0"/>
          </a:p>
          <a:p>
            <a:pPr lvl="0"/>
            <a:endParaRPr lang="en-US" b="1" dirty="0"/>
          </a:p>
          <a:p>
            <a:pPr lvl="0"/>
            <a:endParaRPr lang="en-US" sz="3200" dirty="0"/>
          </a:p>
        </p:txBody>
      </p:sp>
    </p:spTree>
    <p:extLst>
      <p:ext uri="{BB962C8B-B14F-4D97-AF65-F5344CB8AC3E}">
        <p14:creationId xmlns:p14="http://schemas.microsoft.com/office/powerpoint/2010/main" val="35491926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43961-F6CE-856D-C209-FEF7DBA8F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3F2E3-E768-FB38-A32D-B6673BDF53FE}"/>
              </a:ext>
            </a:extLst>
          </p:cNvPr>
          <p:cNvSpPr>
            <a:spLocks noGrp="1"/>
          </p:cNvSpPr>
          <p:nvPr>
            <p:ph type="title"/>
          </p:nvPr>
        </p:nvSpPr>
        <p:spPr>
          <a:xfrm>
            <a:off x="831850" y="997528"/>
            <a:ext cx="10379914" cy="561109"/>
          </a:xfrm>
        </p:spPr>
        <p:txBody>
          <a:bodyPr anchor="b">
            <a:normAutofit fontScale="90000"/>
          </a:bodyPr>
          <a:lstStyle/>
          <a:p>
            <a:pPr algn="ctr">
              <a:lnSpc>
                <a:spcPts val="4360"/>
              </a:lnSpc>
            </a:pPr>
            <a:r>
              <a:rPr lang="en-US" dirty="0"/>
              <a:t>Pathological Dependency: </a:t>
            </a:r>
            <a:br>
              <a:rPr lang="en-US" dirty="0"/>
            </a:br>
            <a:r>
              <a:rPr lang="en-US" i="1" dirty="0"/>
              <a:t>The Bad Object Game </a:t>
            </a:r>
            <a:r>
              <a:rPr lang="en-US" sz="3600" dirty="0"/>
              <a:t>(Litt, 2024)</a:t>
            </a:r>
            <a:endParaRPr lang="en-US" dirty="0"/>
          </a:p>
        </p:txBody>
      </p:sp>
      <p:sp>
        <p:nvSpPr>
          <p:cNvPr id="7" name="Text Placeholder 2">
            <a:extLst>
              <a:ext uri="{FF2B5EF4-FFF2-40B4-BE49-F238E27FC236}">
                <a16:creationId xmlns:a16="http://schemas.microsoft.com/office/drawing/2014/main" id="{1FE99783-988A-E448-7ADC-32591A4EEC4F}"/>
              </a:ext>
            </a:extLst>
          </p:cNvPr>
          <p:cNvSpPr>
            <a:spLocks noGrp="1"/>
          </p:cNvSpPr>
          <p:nvPr>
            <p:ph type="body" idx="1"/>
          </p:nvPr>
        </p:nvSpPr>
        <p:spPr>
          <a:xfrm>
            <a:off x="831849" y="2223655"/>
            <a:ext cx="10379915" cy="3590295"/>
          </a:xfrm>
        </p:spPr>
        <p:txBody>
          <a:bodyPr>
            <a:normAutofit/>
          </a:bodyPr>
          <a:lstStyle/>
          <a:p>
            <a:pPr marL="342900" lvl="0" indent="-342900">
              <a:lnSpc>
                <a:spcPct val="150000"/>
              </a:lnSpc>
              <a:buFont typeface="Arial" panose="020B0604020202020204" pitchFamily="34" charset="0"/>
              <a:buChar char="•"/>
            </a:pPr>
            <a:r>
              <a:rPr lang="en-US" sz="3200" dirty="0"/>
              <a:t>Relational dynamics dominated by blame</a:t>
            </a:r>
          </a:p>
          <a:p>
            <a:pPr marL="342900" lvl="0" indent="-342900">
              <a:lnSpc>
                <a:spcPct val="150000"/>
              </a:lnSpc>
              <a:buFont typeface="Arial" panose="020B0604020202020204" pitchFamily="34" charset="0"/>
              <a:buChar char="•"/>
            </a:pPr>
            <a:r>
              <a:rPr lang="en-US" sz="3200" dirty="0"/>
              <a:t>Judgements—positive and negative—abound </a:t>
            </a:r>
          </a:p>
          <a:p>
            <a:pPr marL="342900" lvl="0" indent="-342900">
              <a:lnSpc>
                <a:spcPct val="150000"/>
              </a:lnSpc>
              <a:buFont typeface="Arial" panose="020B0604020202020204" pitchFamily="34" charset="0"/>
              <a:buChar char="•"/>
            </a:pPr>
            <a:r>
              <a:rPr lang="en-US" sz="3200" i="1" dirty="0"/>
              <a:t>External locus of control</a:t>
            </a:r>
            <a:r>
              <a:rPr lang="en-US" sz="3200" dirty="0"/>
              <a:t>: feelings, self-worth, and agency originate in the partner (Litt, 2024)</a:t>
            </a:r>
          </a:p>
          <a:p>
            <a:pPr marL="342900" lvl="0" indent="-342900">
              <a:buFont typeface="Arial" panose="020B0604020202020204" pitchFamily="34" charset="0"/>
              <a:buChar char="•"/>
            </a:pPr>
            <a:endParaRPr lang="en-US" sz="3200" dirty="0"/>
          </a:p>
          <a:p>
            <a:pPr lvl="0"/>
            <a:endParaRPr lang="en-US" b="1" dirty="0"/>
          </a:p>
          <a:p>
            <a:pPr lvl="0"/>
            <a:endParaRPr lang="en-US" sz="3200" dirty="0"/>
          </a:p>
        </p:txBody>
      </p:sp>
    </p:spTree>
    <p:extLst>
      <p:ext uri="{BB962C8B-B14F-4D97-AF65-F5344CB8AC3E}">
        <p14:creationId xmlns:p14="http://schemas.microsoft.com/office/powerpoint/2010/main" val="3991161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A630D-EB71-25B3-3CA9-7EBBDDE8B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21FB1-176D-FF98-0A27-856D8EA08671}"/>
              </a:ext>
            </a:extLst>
          </p:cNvPr>
          <p:cNvSpPr>
            <a:spLocks noGrp="1"/>
          </p:cNvSpPr>
          <p:nvPr>
            <p:ph type="title"/>
          </p:nvPr>
        </p:nvSpPr>
        <p:spPr>
          <a:xfrm>
            <a:off x="831850" y="187036"/>
            <a:ext cx="10379914" cy="1267691"/>
          </a:xfrm>
        </p:spPr>
        <p:txBody>
          <a:bodyPr anchor="b">
            <a:noAutofit/>
          </a:bodyPr>
          <a:lstStyle/>
          <a:p>
            <a:pPr algn="ctr">
              <a:lnSpc>
                <a:spcPts val="4360"/>
              </a:lnSpc>
            </a:pPr>
            <a:br>
              <a:rPr lang="en-US" sz="4400" b="1" dirty="0"/>
            </a:br>
            <a:br>
              <a:rPr lang="en-US" sz="3600" b="1" dirty="0"/>
            </a:br>
            <a:r>
              <a:rPr lang="en-US" sz="3600" b="1" dirty="0"/>
              <a:t>Strategies for bad object-role assignment: </a:t>
            </a:r>
            <a:br>
              <a:rPr lang="en-US" sz="4400" b="1" dirty="0"/>
            </a:br>
            <a:endParaRPr lang="en-US" sz="4400" b="1" dirty="0"/>
          </a:p>
        </p:txBody>
      </p:sp>
      <p:sp>
        <p:nvSpPr>
          <p:cNvPr id="7" name="Text Placeholder 2">
            <a:extLst>
              <a:ext uri="{FF2B5EF4-FFF2-40B4-BE49-F238E27FC236}">
                <a16:creationId xmlns:a16="http://schemas.microsoft.com/office/drawing/2014/main" id="{41AB85BF-6FD3-A608-BA36-E832B0594745}"/>
              </a:ext>
            </a:extLst>
          </p:cNvPr>
          <p:cNvSpPr>
            <a:spLocks noGrp="1"/>
          </p:cNvSpPr>
          <p:nvPr>
            <p:ph type="body" idx="1"/>
          </p:nvPr>
        </p:nvSpPr>
        <p:spPr>
          <a:xfrm>
            <a:off x="831849" y="976745"/>
            <a:ext cx="10379915" cy="5340928"/>
          </a:xfrm>
        </p:spPr>
        <p:txBody>
          <a:bodyPr>
            <a:normAutofit/>
          </a:bodyPr>
          <a:lstStyle/>
          <a:p>
            <a:pPr marL="914400" lvl="1" indent="-457200">
              <a:lnSpc>
                <a:spcPct val="120000"/>
              </a:lnSpc>
              <a:buFont typeface="Arial" panose="020B0604020202020204" pitchFamily="34" charset="0"/>
              <a:buChar char="•"/>
            </a:pPr>
            <a:r>
              <a:rPr lang="en-US" sz="3200" i="1" dirty="0">
                <a:solidFill>
                  <a:schemeClr val="bg2"/>
                </a:solidFill>
              </a:rPr>
              <a:t>Turn-taking</a:t>
            </a:r>
            <a:r>
              <a:rPr lang="en-US" sz="3200" dirty="0">
                <a:solidFill>
                  <a:schemeClr val="bg2"/>
                </a:solidFill>
              </a:rPr>
              <a:t>: One partner accepts the bad object-role for stability (Boszormenyi-Nagy, 1965)</a:t>
            </a:r>
          </a:p>
          <a:p>
            <a:pPr marL="914400" lvl="1" indent="-457200">
              <a:lnSpc>
                <a:spcPct val="120000"/>
              </a:lnSpc>
              <a:buFont typeface="Arial" panose="020B0604020202020204" pitchFamily="34" charset="0"/>
              <a:buChar char="•"/>
            </a:pPr>
            <a:r>
              <a:rPr lang="en-US" sz="3200" i="1" dirty="0">
                <a:solidFill>
                  <a:schemeClr val="bg2"/>
                </a:solidFill>
              </a:rPr>
              <a:t>Competition: </a:t>
            </a:r>
            <a:r>
              <a:rPr lang="en-US" sz="3200" dirty="0">
                <a:solidFill>
                  <a:schemeClr val="bg2"/>
                </a:solidFill>
              </a:rPr>
              <a:t>Partners compete over bad object role assignments</a:t>
            </a:r>
          </a:p>
          <a:p>
            <a:pPr marL="914400" lvl="1" indent="-457200">
              <a:lnSpc>
                <a:spcPct val="120000"/>
              </a:lnSpc>
              <a:buFont typeface="Arial" panose="020B0604020202020204" pitchFamily="34" charset="0"/>
              <a:buChar char="•"/>
            </a:pPr>
            <a:r>
              <a:rPr lang="en-US" sz="3200" i="1" dirty="0">
                <a:solidFill>
                  <a:schemeClr val="bg2"/>
                </a:solidFill>
              </a:rPr>
              <a:t>Proportional badness</a:t>
            </a:r>
            <a:r>
              <a:rPr lang="en-US" sz="3200" dirty="0">
                <a:solidFill>
                  <a:schemeClr val="bg2"/>
                </a:solidFill>
              </a:rPr>
              <a:t>: Couples reduce conflict by accepting some badness</a:t>
            </a:r>
          </a:p>
          <a:p>
            <a:pPr marL="914400" lvl="1" indent="-457200">
              <a:lnSpc>
                <a:spcPct val="120000"/>
              </a:lnSpc>
              <a:buFont typeface="Arial" panose="020B0604020202020204" pitchFamily="34" charset="0"/>
              <a:buChar char="•"/>
            </a:pPr>
            <a:r>
              <a:rPr lang="en-US" sz="3200" i="1" dirty="0">
                <a:solidFill>
                  <a:schemeClr val="bg2"/>
                </a:solidFill>
              </a:rPr>
              <a:t> Triangulation: </a:t>
            </a:r>
            <a:r>
              <a:rPr lang="en-US" sz="3200" dirty="0">
                <a:solidFill>
                  <a:schemeClr val="bg2"/>
                </a:solidFill>
              </a:rPr>
              <a:t>Partners unite by assigning badness to a third party</a:t>
            </a:r>
          </a:p>
        </p:txBody>
      </p:sp>
    </p:spTree>
    <p:extLst>
      <p:ext uri="{BB962C8B-B14F-4D97-AF65-F5344CB8AC3E}">
        <p14:creationId xmlns:p14="http://schemas.microsoft.com/office/powerpoint/2010/main" val="3827979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Blame/Fault vs. Responsibility	</a:t>
            </a:r>
          </a:p>
        </p:txBody>
      </p:sp>
      <p:sp>
        <p:nvSpPr>
          <p:cNvPr id="3" name="Content Placeholder 2"/>
          <p:cNvSpPr>
            <a:spLocks noGrp="1"/>
          </p:cNvSpPr>
          <p:nvPr>
            <p:ph idx="1"/>
          </p:nvPr>
        </p:nvSpPr>
        <p:spPr>
          <a:xfrm>
            <a:off x="2438400" y="1752600"/>
            <a:ext cx="9448800" cy="4724400"/>
          </a:xfrm>
        </p:spPr>
        <p:txBody>
          <a:bodyPr/>
          <a:lstStyle/>
          <a:p>
            <a:r>
              <a:rPr lang="en-US" dirty="0"/>
              <a:t>Blame &amp; fault are anchored in </a:t>
            </a:r>
            <a:r>
              <a:rPr lang="en-US" i="1" dirty="0"/>
              <a:t>badness</a:t>
            </a:r>
          </a:p>
          <a:p>
            <a:pPr marL="857250" lvl="1" indent="-457200"/>
            <a:r>
              <a:rPr lang="en-US" i="1" dirty="0"/>
              <a:t>Badness </a:t>
            </a:r>
            <a:r>
              <a:rPr lang="en-US" dirty="0"/>
              <a:t>is to be avoided</a:t>
            </a:r>
          </a:p>
          <a:p>
            <a:pPr marL="857250" lvl="1" indent="-457200"/>
            <a:r>
              <a:rPr lang="en-US" dirty="0"/>
              <a:t>Conflicts are adversarial and prosecutorial</a:t>
            </a:r>
          </a:p>
          <a:p>
            <a:pPr marL="857250" lvl="1" indent="-457200"/>
            <a:r>
              <a:rPr lang="en-US" dirty="0"/>
              <a:t>Win/Lose configuration is consolidated based on “proportional fault.”</a:t>
            </a:r>
          </a:p>
          <a:p>
            <a:pPr marL="457200" indent="-457200"/>
            <a:r>
              <a:rPr lang="en-US" dirty="0"/>
              <a:t>Responsibility is </a:t>
            </a:r>
            <a:r>
              <a:rPr lang="en-US" i="1" dirty="0"/>
              <a:t>dialogic </a:t>
            </a:r>
            <a:r>
              <a:rPr lang="en-US" dirty="0"/>
              <a:t>&amp; </a:t>
            </a:r>
            <a:r>
              <a:rPr lang="en-US" dirty="0" err="1"/>
              <a:t>prosocial</a:t>
            </a:r>
            <a:endParaRPr lang="en-US" dirty="0"/>
          </a:p>
          <a:p>
            <a:pPr marL="857250" lvl="1" indent="-457200"/>
            <a:r>
              <a:rPr lang="en-US" dirty="0"/>
              <a:t>Anchored in mutual acceptance: </a:t>
            </a:r>
            <a:r>
              <a:rPr lang="en-US" i="1" dirty="0"/>
              <a:t>I’m ok; you’re ok</a:t>
            </a:r>
            <a:endParaRPr lang="en-US" dirty="0"/>
          </a:p>
          <a:p>
            <a:pPr marL="857250" lvl="1" indent="-457200"/>
            <a:r>
              <a:rPr lang="en-US" dirty="0"/>
              <a:t>Opportunities to grow, care, and help</a:t>
            </a:r>
          </a:p>
          <a:p>
            <a:pPr marL="857250" lvl="1" indent="-457200"/>
            <a:endParaRPr lang="en-US" dirty="0"/>
          </a:p>
          <a:p>
            <a:pPr marL="457200" indent="-457200"/>
            <a:endParaRPr lang="en-US" dirty="0"/>
          </a:p>
          <a:p>
            <a:pPr marL="857250" lvl="1" indent="-457200"/>
            <a:endParaRPr lang="en-US" i="1" dirty="0"/>
          </a:p>
        </p:txBody>
      </p:sp>
    </p:spTree>
    <p:extLst>
      <p:ext uri="{BB962C8B-B14F-4D97-AF65-F5344CB8AC3E}">
        <p14:creationId xmlns:p14="http://schemas.microsoft.com/office/powerpoint/2010/main" val="154811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ssolv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dissolve">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dissolv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03DC8-E4EC-5ADE-402C-051619D4E14C}"/>
              </a:ext>
            </a:extLst>
          </p:cNvPr>
          <p:cNvSpPr>
            <a:spLocks noGrp="1"/>
          </p:cNvSpPr>
          <p:nvPr>
            <p:ph type="title"/>
          </p:nvPr>
        </p:nvSpPr>
        <p:spPr>
          <a:xfrm>
            <a:off x="838200" y="0"/>
            <a:ext cx="10515600" cy="1309256"/>
          </a:xfrm>
        </p:spPr>
        <p:txBody>
          <a:bodyPr anchor="ctr">
            <a:normAutofit/>
          </a:bodyPr>
          <a:lstStyle/>
          <a:p>
            <a:pPr algn="ctr"/>
            <a:r>
              <a:rPr lang="en-US" dirty="0"/>
              <a:t>5-Step Method for </a:t>
            </a:r>
            <a:br>
              <a:rPr lang="en-US" dirty="0"/>
            </a:br>
            <a:r>
              <a:rPr lang="en-US" dirty="0"/>
              <a:t>Assessment and Contracting (Litt, 2009)</a:t>
            </a:r>
          </a:p>
        </p:txBody>
      </p:sp>
      <p:sp>
        <p:nvSpPr>
          <p:cNvPr id="6" name="Content Placeholder 5">
            <a:extLst>
              <a:ext uri="{FF2B5EF4-FFF2-40B4-BE49-F238E27FC236}">
                <a16:creationId xmlns:a16="http://schemas.microsoft.com/office/drawing/2014/main" id="{494551A0-E0CD-7A8C-64BF-23133FA34186}"/>
              </a:ext>
            </a:extLst>
          </p:cNvPr>
          <p:cNvSpPr>
            <a:spLocks noGrp="1"/>
          </p:cNvSpPr>
          <p:nvPr>
            <p:ph idx="1"/>
          </p:nvPr>
        </p:nvSpPr>
        <p:spPr>
          <a:xfrm>
            <a:off x="838200" y="1475510"/>
            <a:ext cx="10515600" cy="4415842"/>
          </a:xfrm>
        </p:spPr>
        <p:txBody>
          <a:bodyPr>
            <a:normAutofit fontScale="92500" lnSpcReduction="10000"/>
          </a:bodyPr>
          <a:lstStyle/>
          <a:p>
            <a:pPr marL="514350" indent="-514350">
              <a:lnSpc>
                <a:spcPct val="150000"/>
              </a:lnSpc>
              <a:buFont typeface="+mj-lt"/>
              <a:buAutoNum type="arabicPeriod"/>
            </a:pPr>
            <a:r>
              <a:rPr lang="en-US" dirty="0"/>
              <a:t>Identify patterns of pathological dependency</a:t>
            </a:r>
          </a:p>
          <a:p>
            <a:pPr marL="514350" indent="-514350">
              <a:lnSpc>
                <a:spcPct val="150000"/>
              </a:lnSpc>
              <a:buFont typeface="+mj-lt"/>
              <a:buAutoNum type="arabicPeriod"/>
            </a:pPr>
            <a:r>
              <a:rPr lang="en-US" dirty="0"/>
              <a:t>Isolate sensation, emotion, and cognition (phase 3) with one partner*</a:t>
            </a:r>
          </a:p>
          <a:p>
            <a:pPr marL="514350" indent="-514350">
              <a:lnSpc>
                <a:spcPct val="150000"/>
              </a:lnSpc>
              <a:buFont typeface="+mj-lt"/>
              <a:buAutoNum type="arabicPeriod"/>
            </a:pPr>
            <a:r>
              <a:rPr lang="en-US" dirty="0"/>
              <a:t>Contextualize activation (e.g., the </a:t>
            </a:r>
            <a:r>
              <a:rPr lang="en-US" i="1" dirty="0"/>
              <a:t>convincer; </a:t>
            </a:r>
            <a:r>
              <a:rPr lang="en-US" dirty="0" err="1"/>
              <a:t>floatback</a:t>
            </a:r>
            <a:r>
              <a:rPr lang="en-US" dirty="0"/>
              <a:t>)</a:t>
            </a:r>
          </a:p>
          <a:p>
            <a:pPr marL="514350" indent="-514350">
              <a:lnSpc>
                <a:spcPct val="150000"/>
              </a:lnSpc>
              <a:buFont typeface="+mj-lt"/>
              <a:buAutoNum type="arabicPeriod"/>
            </a:pPr>
            <a:r>
              <a:rPr lang="en-US" dirty="0"/>
              <a:t>Contract for behavior change</a:t>
            </a:r>
          </a:p>
          <a:p>
            <a:pPr marL="514350" indent="-514350">
              <a:lnSpc>
                <a:spcPct val="150000"/>
              </a:lnSpc>
              <a:buFont typeface="+mj-lt"/>
              <a:buAutoNum type="arabicPeriod"/>
            </a:pPr>
            <a:r>
              <a:rPr lang="en-US" dirty="0"/>
              <a:t>Contract for individualized EMDR therapy</a:t>
            </a:r>
          </a:p>
        </p:txBody>
      </p:sp>
    </p:spTree>
    <p:extLst>
      <p:ext uri="{BB962C8B-B14F-4D97-AF65-F5344CB8AC3E}">
        <p14:creationId xmlns:p14="http://schemas.microsoft.com/office/powerpoint/2010/main" val="424474595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6945-79BD-EFA1-9A6C-464741B579B8}"/>
              </a:ext>
            </a:extLst>
          </p:cNvPr>
          <p:cNvSpPr>
            <a:spLocks noGrp="1"/>
          </p:cNvSpPr>
          <p:nvPr>
            <p:ph type="title"/>
          </p:nvPr>
        </p:nvSpPr>
        <p:spPr>
          <a:xfrm>
            <a:off x="839788" y="987424"/>
            <a:ext cx="3932237" cy="1069975"/>
          </a:xfrm>
        </p:spPr>
        <p:txBody>
          <a:bodyPr anchor="t">
            <a:normAutofit/>
          </a:bodyPr>
          <a:lstStyle/>
          <a:p>
            <a:r>
              <a:rPr lang="en-US"/>
              <a:t>The </a:t>
            </a:r>
            <a:r>
              <a:rPr lang="en-US" i="1"/>
              <a:t>Convincer</a:t>
            </a:r>
            <a:endParaRPr lang="en-US"/>
          </a:p>
        </p:txBody>
      </p:sp>
      <p:sp>
        <p:nvSpPr>
          <p:cNvPr id="3" name="Content Placeholder 2">
            <a:extLst>
              <a:ext uri="{FF2B5EF4-FFF2-40B4-BE49-F238E27FC236}">
                <a16:creationId xmlns:a16="http://schemas.microsoft.com/office/drawing/2014/main" id="{A71C9CC9-2971-D0F5-E0ED-2C4E55FBD88E}"/>
              </a:ext>
            </a:extLst>
          </p:cNvPr>
          <p:cNvSpPr>
            <a:spLocks noGrp="1"/>
          </p:cNvSpPr>
          <p:nvPr>
            <p:ph idx="1"/>
          </p:nvPr>
        </p:nvSpPr>
        <p:spPr>
          <a:xfrm>
            <a:off x="5183188" y="469901"/>
            <a:ext cx="6172200" cy="5391150"/>
          </a:xfrm>
        </p:spPr>
        <p:txBody>
          <a:bodyPr>
            <a:normAutofit/>
          </a:bodyPr>
          <a:lstStyle/>
          <a:p>
            <a:pPr marL="0" indent="0">
              <a:buNone/>
            </a:pPr>
            <a:r>
              <a:rPr lang="en-US" sz="2800" dirty="0"/>
              <a:t>Phase 3, One Eye at a Time</a:t>
            </a:r>
          </a:p>
          <a:p>
            <a:pPr marL="1200150" lvl="1" indent="-514350">
              <a:buFont typeface="+mj-lt"/>
              <a:buAutoNum type="arabicPeriod"/>
            </a:pPr>
            <a:r>
              <a:rPr lang="en-US" dirty="0"/>
              <a:t>Ask the client to reflect on contemporaneous interaction: </a:t>
            </a:r>
          </a:p>
          <a:p>
            <a:pPr lvl="2" indent="0">
              <a:buNone/>
            </a:pPr>
            <a:r>
              <a:rPr lang="en-US" sz="2800" dirty="0"/>
              <a:t>– Eyes closed</a:t>
            </a:r>
          </a:p>
          <a:p>
            <a:pPr marL="1200150" lvl="1" indent="-514350">
              <a:buFont typeface="+mj-lt"/>
              <a:buAutoNum type="arabicPeriod"/>
            </a:pPr>
            <a:r>
              <a:rPr lang="en-US" dirty="0"/>
              <a:t>Ask the client to check each eye separately: </a:t>
            </a:r>
          </a:p>
          <a:p>
            <a:pPr lvl="2" indent="0">
              <a:buNone/>
            </a:pPr>
            <a:r>
              <a:rPr lang="en-US" sz="2800" dirty="0"/>
              <a:t>– </a:t>
            </a:r>
            <a:r>
              <a:rPr lang="en-US" sz="2800" i="1" dirty="0"/>
              <a:t>“Cover an eye; stare into space with the other”</a:t>
            </a:r>
          </a:p>
          <a:p>
            <a:pPr marL="1200150" lvl="1" indent="-514350">
              <a:buFont typeface="+mj-lt"/>
              <a:buAutoNum type="arabicPeriod"/>
            </a:pPr>
            <a:r>
              <a:rPr lang="en-US" dirty="0"/>
              <a:t>Ascertain the NC from the more activated eye</a:t>
            </a:r>
          </a:p>
          <a:p>
            <a:pPr marL="1200150" lvl="1" indent="-514350">
              <a:buFont typeface="+mj-lt"/>
              <a:buAutoNum type="arabicPeriod"/>
            </a:pPr>
            <a:r>
              <a:rPr lang="en-US" dirty="0"/>
              <a:t>Do a </a:t>
            </a:r>
            <a:r>
              <a:rPr lang="en-US" i="1" dirty="0" err="1"/>
              <a:t>floatback</a:t>
            </a:r>
            <a:r>
              <a:rPr lang="en-US" i="1" dirty="0"/>
              <a:t> </a:t>
            </a:r>
            <a:r>
              <a:rPr lang="en-US" dirty="0"/>
              <a:t>(Affect Bridge) with the more activated eye</a:t>
            </a:r>
          </a:p>
        </p:txBody>
      </p:sp>
      <p:pic>
        <p:nvPicPr>
          <p:cNvPr id="4" name="Picture 3" descr="EMDR with some clown.jpg">
            <a:extLst>
              <a:ext uri="{FF2B5EF4-FFF2-40B4-BE49-F238E27FC236}">
                <a16:creationId xmlns:a16="http://schemas.microsoft.com/office/drawing/2014/main" id="{B49F6D78-CFD6-6777-8FED-41A21F3E42C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448" b="100000" l="5453" r="100000">
                        <a14:foregroundMark x1="97449" y1="43540" x2="93052" y2="35922"/>
                        <a14:foregroundMark x1="49604" y1="13069" x2="30167" y2="11875"/>
                        <a14:foregroundMark x1="6069" y1="41225" x2="5453" y2="99925"/>
                        <a14:foregroundMark x1="6508" y1="98954" x2="73439" y2="99925"/>
                        <a14:foregroundMark x1="61214" y1="98954" x2="99560" y2="65422"/>
                        <a14:foregroundMark x1="52682" y1="4780" x2="52682" y2="4780"/>
                        <a14:foregroundMark x1="57960" y1="58028" x2="56728" y2="61912"/>
                        <a14:backgroundMark x1="57784" y1="69007" x2="79420" y2="33906"/>
                        <a14:backgroundMark x1="9059" y1="38088" x2="4749" y2="39806"/>
                        <a14:backgroundMark x1="8004" y1="35026" x2="18558" y2="24197"/>
                        <a14:backgroundMark x1="17766" y1="20388" x2="19085" y2="17252"/>
                        <a14:backgroundMark x1="20317" y1="16057" x2="18558" y2="16057"/>
                        <a14:backgroundMark x1="30519" y1="12323" x2="24538" y2="16355"/>
                        <a14:backgroundMark x1="29815" y1="12024" x2="41777" y2="1046"/>
                        <a14:backgroundMark x1="51275" y1="5676" x2="48901" y2="8663"/>
                        <a14:backgroundMark x1="49956" y1="8663" x2="52507" y2="25765"/>
                        <a14:backgroundMark x1="53034" y1="26662" x2="54178" y2="28977"/>
                        <a14:backgroundMark x1="54881" y1="28827" x2="47757" y2="35176"/>
                        <a14:backgroundMark x1="49780" y1="37491" x2="60510" y2="49365"/>
                        <a14:backgroundMark x1="59455" y1="49365" x2="58487" y2="58028"/>
                        <a14:backgroundMark x1="85224" y1="34578" x2="99384" y2="33010"/>
                        <a14:backgroundMark x1="6684" y1="71173" x2="10378" y2="78118"/>
                        <a14:backgroundMark x1="8883" y1="76848" x2="5629" y2="81628"/>
                        <a14:backgroundMark x1="3694" y1="67513" x2="5893" y2="69380"/>
                        <a14:backgroundMark x1="1319" y1="81703" x2="2726" y2="69231"/>
                        <a14:backgroundMark x1="6420" y1="73637" x2="3870" y2="78790"/>
                      </a14:backgroundRemoval>
                    </a14:imgEffect>
                  </a14:imgLayer>
                </a14:imgProps>
              </a:ext>
              <a:ext uri="{28A0092B-C50C-407E-A947-70E740481C1C}">
                <a14:useLocalDpi xmlns:a14="http://schemas.microsoft.com/office/drawing/2010/main"/>
              </a:ext>
            </a:extLst>
          </a:blip>
          <a:srcRect/>
          <a:stretch/>
        </p:blipFill>
        <p:spPr>
          <a:xfrm>
            <a:off x="836612" y="1873251"/>
            <a:ext cx="3386535" cy="398780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C751939E-C233-0CB0-971B-3326A7925A15}"/>
              </a:ext>
            </a:extLst>
          </p:cNvPr>
          <p:cNvSpPr txBox="1"/>
          <p:nvPr/>
        </p:nvSpPr>
        <p:spPr>
          <a:xfrm>
            <a:off x="6324600" y="6018767"/>
            <a:ext cx="2540000" cy="369332"/>
          </a:xfrm>
          <a:prstGeom prst="rect">
            <a:avLst/>
          </a:prstGeom>
          <a:noFill/>
        </p:spPr>
        <p:txBody>
          <a:bodyPr wrap="square" rtlCol="0">
            <a:spAutoFit/>
          </a:bodyPr>
          <a:lstStyle/>
          <a:p>
            <a:r>
              <a:rPr lang="en-US" dirty="0">
                <a:solidFill>
                  <a:srgbClr val="00B050"/>
                </a:solidFill>
              </a:rPr>
              <a:t>(Litt, 2024)</a:t>
            </a:r>
          </a:p>
        </p:txBody>
      </p:sp>
    </p:spTree>
    <p:extLst>
      <p:ext uri="{BB962C8B-B14F-4D97-AF65-F5344CB8AC3E}">
        <p14:creationId xmlns:p14="http://schemas.microsoft.com/office/powerpoint/2010/main" val="125474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E0F11-016A-C033-4F69-FE23DFBA1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98F3-460F-063C-BE95-6A15571F9C35}"/>
              </a:ext>
            </a:extLst>
          </p:cNvPr>
          <p:cNvSpPr>
            <a:spLocks noGrp="1"/>
          </p:cNvSpPr>
          <p:nvPr>
            <p:ph type="title"/>
          </p:nvPr>
        </p:nvSpPr>
        <p:spPr>
          <a:xfrm>
            <a:off x="838200" y="0"/>
            <a:ext cx="10515600" cy="1309256"/>
          </a:xfrm>
        </p:spPr>
        <p:txBody>
          <a:bodyPr anchor="ctr">
            <a:normAutofit/>
          </a:bodyPr>
          <a:lstStyle/>
          <a:p>
            <a:pPr algn="ctr"/>
            <a:r>
              <a:rPr lang="en-US" dirty="0"/>
              <a:t>Treatment Considerations</a:t>
            </a:r>
          </a:p>
        </p:txBody>
      </p:sp>
      <p:sp>
        <p:nvSpPr>
          <p:cNvPr id="6" name="Content Placeholder 5">
            <a:extLst>
              <a:ext uri="{FF2B5EF4-FFF2-40B4-BE49-F238E27FC236}">
                <a16:creationId xmlns:a16="http://schemas.microsoft.com/office/drawing/2014/main" id="{D7FBA3D1-C02F-D0CA-0029-D3F076482AD3}"/>
              </a:ext>
            </a:extLst>
          </p:cNvPr>
          <p:cNvSpPr>
            <a:spLocks noGrp="1"/>
          </p:cNvSpPr>
          <p:nvPr>
            <p:ph idx="1"/>
          </p:nvPr>
        </p:nvSpPr>
        <p:spPr>
          <a:xfrm>
            <a:off x="838200" y="1475510"/>
            <a:ext cx="10515600" cy="4415842"/>
          </a:xfrm>
        </p:spPr>
        <p:txBody>
          <a:bodyPr>
            <a:normAutofit/>
          </a:bodyPr>
          <a:lstStyle/>
          <a:p>
            <a:pPr marL="514350" indent="-514350">
              <a:lnSpc>
                <a:spcPct val="150000"/>
              </a:lnSpc>
              <a:buFont typeface="Arial" panose="020B0604020202020204" pitchFamily="34" charset="0"/>
              <a:buChar char="•"/>
            </a:pPr>
            <a:r>
              <a:rPr lang="en-US" dirty="0"/>
              <a:t>Choosing which partner to begin vertical exploration with</a:t>
            </a:r>
          </a:p>
          <a:p>
            <a:pPr marL="514350" indent="-514350">
              <a:lnSpc>
                <a:spcPct val="150000"/>
              </a:lnSpc>
              <a:buFont typeface="Arial" panose="020B0604020202020204" pitchFamily="34" charset="0"/>
              <a:buChar char="•"/>
            </a:pPr>
            <a:r>
              <a:rPr lang="en-US" dirty="0"/>
              <a:t>Benefits of integrated relational therapy</a:t>
            </a:r>
          </a:p>
          <a:p>
            <a:pPr marL="514350" indent="-514350">
              <a:lnSpc>
                <a:spcPct val="150000"/>
              </a:lnSpc>
              <a:buFont typeface="Arial" panose="020B0604020202020204" pitchFamily="34" charset="0"/>
              <a:buChar char="•"/>
            </a:pPr>
            <a:r>
              <a:rPr lang="en-US" dirty="0"/>
              <a:t>Contracting for integrated therapy</a:t>
            </a:r>
          </a:p>
          <a:p>
            <a:pPr marL="514350" indent="-514350">
              <a:lnSpc>
                <a:spcPct val="150000"/>
              </a:lnSpc>
              <a:buFont typeface="Arial" panose="020B0604020202020204" pitchFamily="34" charset="0"/>
              <a:buChar char="•"/>
            </a:pPr>
            <a:r>
              <a:rPr lang="en-US" dirty="0"/>
              <a:t>Conjoint EMDR</a:t>
            </a:r>
          </a:p>
          <a:p>
            <a:pPr marL="514350" indent="-514350">
              <a:lnSpc>
                <a:spcPct val="150000"/>
              </a:lnSpc>
              <a:buFont typeface="Arial" panose="020B0604020202020204" pitchFamily="34" charset="0"/>
              <a:buChar char="•"/>
            </a:pPr>
            <a:r>
              <a:rPr lang="en-US" dirty="0"/>
              <a:t>Methodological considerations for couples therapy</a:t>
            </a:r>
          </a:p>
        </p:txBody>
      </p:sp>
    </p:spTree>
    <p:extLst>
      <p:ext uri="{BB962C8B-B14F-4D97-AF65-F5344CB8AC3E}">
        <p14:creationId xmlns:p14="http://schemas.microsoft.com/office/powerpoint/2010/main" val="13848112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12430-5049-9880-A018-E30BF8501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B5638-B7FA-6691-B10A-8837430851E8}"/>
              </a:ext>
            </a:extLst>
          </p:cNvPr>
          <p:cNvSpPr>
            <a:spLocks noGrp="1"/>
          </p:cNvSpPr>
          <p:nvPr>
            <p:ph type="title"/>
          </p:nvPr>
        </p:nvSpPr>
        <p:spPr/>
        <p:txBody>
          <a:bodyPr/>
          <a:lstStyle/>
          <a:p>
            <a:r>
              <a:rPr lang="en-US" dirty="0"/>
              <a:t>*Choosing Which Partner To Start With</a:t>
            </a:r>
          </a:p>
        </p:txBody>
      </p:sp>
      <p:sp>
        <p:nvSpPr>
          <p:cNvPr id="3" name="Content Placeholder 2">
            <a:extLst>
              <a:ext uri="{FF2B5EF4-FFF2-40B4-BE49-F238E27FC236}">
                <a16:creationId xmlns:a16="http://schemas.microsoft.com/office/drawing/2014/main" id="{1FEE6AD1-F8D4-E0FE-2BF2-8D346622F457}"/>
              </a:ext>
            </a:extLst>
          </p:cNvPr>
          <p:cNvSpPr>
            <a:spLocks noGrp="1"/>
          </p:cNvSpPr>
          <p:nvPr>
            <p:ph idx="1"/>
          </p:nvPr>
        </p:nvSpPr>
        <p:spPr>
          <a:xfrm>
            <a:off x="838200" y="1911927"/>
            <a:ext cx="10515600" cy="3979424"/>
          </a:xfrm>
        </p:spPr>
        <p:txBody>
          <a:bodyPr>
            <a:normAutofit/>
          </a:bodyPr>
          <a:lstStyle/>
          <a:p>
            <a:pPr marL="457200" lvl="0" indent="-457200">
              <a:buFont typeface="Arial" panose="020B0604020202020204" pitchFamily="34" charset="0"/>
              <a:buChar char="•"/>
            </a:pPr>
            <a:r>
              <a:rPr lang="en-US" dirty="0"/>
              <a:t>Start with the </a:t>
            </a:r>
            <a:r>
              <a:rPr lang="en-US" u="sng" dirty="0"/>
              <a:t>dominant or more aggressive </a:t>
            </a:r>
            <a:r>
              <a:rPr lang="en-US" dirty="0"/>
              <a:t>partner to signal that the therapist is not intimidated and the holding environment is safe for all</a:t>
            </a:r>
          </a:p>
          <a:p>
            <a:pPr lvl="0"/>
            <a:endParaRPr lang="en-US" dirty="0"/>
          </a:p>
          <a:p>
            <a:pPr marL="457200" lvl="0" indent="-457200">
              <a:buFont typeface="Arial" panose="020B0604020202020204" pitchFamily="34" charset="0"/>
              <a:buChar char="•"/>
            </a:pPr>
            <a:r>
              <a:rPr lang="en-US" dirty="0"/>
              <a:t>Starting with the submissive partner may reinforce their identity as the "sick, bad, or needy" one and mask the dominant partner's trauma and accountability.</a:t>
            </a:r>
          </a:p>
          <a:p>
            <a:endParaRPr lang="en-US" dirty="0"/>
          </a:p>
        </p:txBody>
      </p:sp>
    </p:spTree>
    <p:extLst>
      <p:ext uri="{BB962C8B-B14F-4D97-AF65-F5344CB8AC3E}">
        <p14:creationId xmlns:p14="http://schemas.microsoft.com/office/powerpoint/2010/main" val="3599700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C4F10-3425-9AC0-2DAB-4410117A44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5DE1C-9DC3-C669-F7E8-A0465BD34A90}"/>
              </a:ext>
            </a:extLst>
          </p:cNvPr>
          <p:cNvSpPr>
            <a:spLocks noGrp="1"/>
          </p:cNvSpPr>
          <p:nvPr>
            <p:ph type="title"/>
          </p:nvPr>
        </p:nvSpPr>
        <p:spPr/>
        <p:txBody>
          <a:bodyPr/>
          <a:lstStyle/>
          <a:p>
            <a:r>
              <a:rPr lang="en-US" dirty="0"/>
              <a:t>*Choosing Which Partner To Start With</a:t>
            </a:r>
          </a:p>
        </p:txBody>
      </p:sp>
      <p:sp>
        <p:nvSpPr>
          <p:cNvPr id="3" name="Content Placeholder 2">
            <a:extLst>
              <a:ext uri="{FF2B5EF4-FFF2-40B4-BE49-F238E27FC236}">
                <a16:creationId xmlns:a16="http://schemas.microsoft.com/office/drawing/2014/main" id="{19C3D4E8-A656-2A89-8AD5-33985F4E638A}"/>
              </a:ext>
            </a:extLst>
          </p:cNvPr>
          <p:cNvSpPr>
            <a:spLocks noGrp="1"/>
          </p:cNvSpPr>
          <p:nvPr>
            <p:ph idx="1"/>
          </p:nvPr>
        </p:nvSpPr>
        <p:spPr>
          <a:xfrm>
            <a:off x="838200" y="1911927"/>
            <a:ext cx="10515600" cy="3979424"/>
          </a:xfrm>
        </p:spPr>
        <p:txBody>
          <a:bodyPr>
            <a:normAutofit/>
          </a:bodyPr>
          <a:lstStyle/>
          <a:p>
            <a:pPr marL="457200" lvl="0" indent="-457200">
              <a:buFont typeface="Arial" panose="020B0604020202020204" pitchFamily="34" charset="0"/>
              <a:buChar char="•"/>
            </a:pPr>
            <a:r>
              <a:rPr lang="en-US" dirty="0"/>
              <a:t>Start with the </a:t>
            </a:r>
            <a:r>
              <a:rPr lang="en-US" u="sng" dirty="0"/>
              <a:t>less motivated partner</a:t>
            </a:r>
            <a:r>
              <a:rPr lang="en-US" dirty="0"/>
              <a:t> to build their commitment or give them an option to opt out and negotiate a trust-based agreement. </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Typically, begin with the most dysregulated partner and then—after they are settled—turn to the second partner for their internal reaction and relational response.</a:t>
            </a:r>
          </a:p>
        </p:txBody>
      </p:sp>
    </p:spTree>
    <p:extLst>
      <p:ext uri="{BB962C8B-B14F-4D97-AF65-F5344CB8AC3E}">
        <p14:creationId xmlns:p14="http://schemas.microsoft.com/office/powerpoint/2010/main" val="48203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3392-C0F3-A4A7-3319-95D66CD24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42518-A160-EC1C-8DE8-EB7D73E6E83A}"/>
              </a:ext>
            </a:extLst>
          </p:cNvPr>
          <p:cNvSpPr>
            <a:spLocks noGrp="1"/>
          </p:cNvSpPr>
          <p:nvPr>
            <p:ph type="title"/>
          </p:nvPr>
        </p:nvSpPr>
        <p:spPr/>
        <p:txBody>
          <a:bodyPr/>
          <a:lstStyle/>
          <a:p>
            <a:r>
              <a:rPr lang="en-US" dirty="0"/>
              <a:t>*Choosing Which Partner To Start With</a:t>
            </a:r>
          </a:p>
        </p:txBody>
      </p:sp>
      <p:sp>
        <p:nvSpPr>
          <p:cNvPr id="3" name="Content Placeholder 2">
            <a:extLst>
              <a:ext uri="{FF2B5EF4-FFF2-40B4-BE49-F238E27FC236}">
                <a16:creationId xmlns:a16="http://schemas.microsoft.com/office/drawing/2014/main" id="{36525AF2-66B9-7F5A-21AF-5CDAB3737A54}"/>
              </a:ext>
            </a:extLst>
          </p:cNvPr>
          <p:cNvSpPr>
            <a:spLocks noGrp="1"/>
          </p:cNvSpPr>
          <p:nvPr>
            <p:ph idx="1"/>
          </p:nvPr>
        </p:nvSpPr>
        <p:spPr>
          <a:xfrm>
            <a:off x="838200" y="2202873"/>
            <a:ext cx="10515600" cy="3688478"/>
          </a:xfrm>
        </p:spPr>
        <p:txBody>
          <a:bodyPr>
            <a:normAutofit/>
          </a:bodyPr>
          <a:lstStyle/>
          <a:p>
            <a:pPr marL="457200" lvl="0" indent="-457200">
              <a:buFont typeface="Arial" panose="020B0604020202020204" pitchFamily="34" charset="0"/>
              <a:buChar char="•"/>
            </a:pPr>
            <a:r>
              <a:rPr lang="en-US" dirty="0"/>
              <a:t>Start with the </a:t>
            </a:r>
            <a:r>
              <a:rPr lang="en-US" u="sng" dirty="0"/>
              <a:t>therapy-naïve partner</a:t>
            </a:r>
            <a:r>
              <a:rPr lang="en-US" dirty="0"/>
              <a:t> if the other is well-versed in their vertical issues. </a:t>
            </a:r>
          </a:p>
          <a:p>
            <a:pPr lvl="0"/>
            <a:endParaRPr lang="en-US" dirty="0"/>
          </a:p>
          <a:p>
            <a:pPr marL="457200" lvl="0" indent="-457200">
              <a:buFont typeface="Arial" panose="020B0604020202020204" pitchFamily="34" charset="0"/>
              <a:buChar char="•"/>
            </a:pPr>
            <a:r>
              <a:rPr lang="en-US" dirty="0"/>
              <a:t>These guidelines are not a substitute for clinical judgment and may conflict in some cases.</a:t>
            </a:r>
          </a:p>
        </p:txBody>
      </p:sp>
    </p:spTree>
    <p:extLst>
      <p:ext uri="{BB962C8B-B14F-4D97-AF65-F5344CB8AC3E}">
        <p14:creationId xmlns:p14="http://schemas.microsoft.com/office/powerpoint/2010/main" val="3052130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D5E0-F442-5C64-B751-D8640BFA53A8}"/>
              </a:ext>
            </a:extLst>
          </p:cNvPr>
          <p:cNvSpPr>
            <a:spLocks noGrp="1"/>
          </p:cNvSpPr>
          <p:nvPr>
            <p:ph type="title"/>
          </p:nvPr>
        </p:nvSpPr>
        <p:spPr/>
        <p:txBody>
          <a:bodyPr anchor="ctr">
            <a:normAutofit/>
          </a:bodyPr>
          <a:lstStyle/>
          <a:p>
            <a:pPr algn="ctr"/>
            <a:r>
              <a:rPr lang="en-US" dirty="0"/>
              <a:t>Integrated Relational Therapy</a:t>
            </a:r>
          </a:p>
        </p:txBody>
      </p:sp>
      <p:sp>
        <p:nvSpPr>
          <p:cNvPr id="4" name="Content Placeholder 3">
            <a:extLst>
              <a:ext uri="{FF2B5EF4-FFF2-40B4-BE49-F238E27FC236}">
                <a16:creationId xmlns:a16="http://schemas.microsoft.com/office/drawing/2014/main" id="{7EBDCE7D-E84B-3169-7B5C-8795E224CB9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690688"/>
            <a:ext cx="10515600" cy="4200663"/>
          </a:xfrm>
        </p:spPr>
        <p:txBody>
          <a:bodyPr>
            <a:normAutofit/>
          </a:bodyPr>
          <a:lstStyle/>
          <a:p>
            <a:pPr marL="285750" indent="-285750">
              <a:lnSpc>
                <a:spcPct val="150000"/>
              </a:lnSpc>
              <a:spcBef>
                <a:spcPts val="2500"/>
              </a:spcBef>
              <a:buFont typeface="Arial" panose="020B0604020202020204" pitchFamily="34" charset="0"/>
              <a:buChar char="•"/>
            </a:pPr>
            <a:r>
              <a:rPr lang="en-US" dirty="0"/>
              <a:t>One-stop shopping vs referring out</a:t>
            </a:r>
          </a:p>
          <a:p>
            <a:pPr marL="285750" indent="-285750">
              <a:lnSpc>
                <a:spcPct val="150000"/>
              </a:lnSpc>
              <a:spcBef>
                <a:spcPts val="2500"/>
              </a:spcBef>
              <a:buFont typeface="Arial" panose="020B0604020202020204" pitchFamily="34" charset="0"/>
              <a:buChar char="•"/>
            </a:pPr>
            <a:r>
              <a:rPr lang="en-US" dirty="0"/>
              <a:t>Individual or conjoint sessions based on treatment goals</a:t>
            </a:r>
          </a:p>
          <a:p>
            <a:pPr marL="285750" indent="-285750">
              <a:lnSpc>
                <a:spcPct val="150000"/>
              </a:lnSpc>
              <a:spcBef>
                <a:spcPts val="2500"/>
              </a:spcBef>
              <a:buFont typeface="Arial" panose="020B0604020202020204" pitchFamily="34" charset="0"/>
              <a:buChar char="•"/>
            </a:pPr>
            <a:r>
              <a:rPr lang="en-US" dirty="0"/>
              <a:t>Multi-lateral accountability</a:t>
            </a:r>
          </a:p>
          <a:p>
            <a:pPr marL="285750" indent="-285750">
              <a:lnSpc>
                <a:spcPct val="150000"/>
              </a:lnSpc>
              <a:spcBef>
                <a:spcPts val="2500"/>
              </a:spcBef>
              <a:buFont typeface="Arial" panose="020B0604020202020204" pitchFamily="34" charset="0"/>
              <a:buChar char="•"/>
            </a:pPr>
            <a:r>
              <a:rPr lang="en-US" dirty="0"/>
              <a:t>Informed consent; confidentiality protocols</a:t>
            </a:r>
          </a:p>
          <a:p>
            <a:pPr marL="285750" indent="-285750">
              <a:spcBef>
                <a:spcPts val="2500"/>
              </a:spcBef>
              <a:buFont typeface="Arial" panose="020B0604020202020204" pitchFamily="34" charset="0"/>
              <a:buChar char="•"/>
            </a:pPr>
            <a:endParaRPr lang="en-US" dirty="0"/>
          </a:p>
        </p:txBody>
      </p:sp>
    </p:spTree>
    <p:extLst>
      <p:ext uri="{BB962C8B-B14F-4D97-AF65-F5344CB8AC3E}">
        <p14:creationId xmlns:p14="http://schemas.microsoft.com/office/powerpoint/2010/main" val="1979759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6F967-322A-B0C0-25BF-8740924F2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2B265-4254-5216-3B76-3660B84ABB34}"/>
              </a:ext>
            </a:extLst>
          </p:cNvPr>
          <p:cNvSpPr>
            <a:spLocks noGrp="1"/>
          </p:cNvSpPr>
          <p:nvPr>
            <p:ph type="title"/>
          </p:nvPr>
        </p:nvSpPr>
        <p:spPr/>
        <p:txBody>
          <a:bodyPr anchor="ctr">
            <a:normAutofit/>
          </a:bodyPr>
          <a:lstStyle/>
          <a:p>
            <a:pPr algn="ctr"/>
            <a:r>
              <a:rPr lang="en-US" dirty="0"/>
              <a:t>Contracting for Integrated Therapy</a:t>
            </a:r>
          </a:p>
        </p:txBody>
      </p:sp>
      <p:sp>
        <p:nvSpPr>
          <p:cNvPr id="4" name="Content Placeholder 3">
            <a:extLst>
              <a:ext uri="{FF2B5EF4-FFF2-40B4-BE49-F238E27FC236}">
                <a16:creationId xmlns:a16="http://schemas.microsoft.com/office/drawing/2014/main" id="{202CD220-C407-B27F-48C5-C34C0808811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690688"/>
            <a:ext cx="10515600" cy="4200663"/>
          </a:xfrm>
        </p:spPr>
        <p:txBody>
          <a:bodyPr>
            <a:normAutofit/>
          </a:bodyPr>
          <a:lstStyle/>
          <a:p>
            <a:pPr marL="285750" indent="-285750">
              <a:lnSpc>
                <a:spcPct val="150000"/>
              </a:lnSpc>
              <a:spcBef>
                <a:spcPts val="2500"/>
              </a:spcBef>
              <a:buFont typeface="Arial" panose="020B0604020202020204" pitchFamily="34" charset="0"/>
              <a:buChar char="•"/>
            </a:pPr>
            <a:r>
              <a:rPr lang="en-US" dirty="0"/>
              <a:t>Individual or conjoint sessions (e.g., EMDR)</a:t>
            </a:r>
          </a:p>
          <a:p>
            <a:pPr marL="285750" indent="-285750">
              <a:lnSpc>
                <a:spcPct val="150000"/>
              </a:lnSpc>
              <a:spcBef>
                <a:spcPts val="2500"/>
              </a:spcBef>
              <a:buFont typeface="Arial" panose="020B0604020202020204" pitchFamily="34" charset="0"/>
              <a:buChar char="•"/>
            </a:pPr>
            <a:r>
              <a:rPr lang="en-US" dirty="0"/>
              <a:t>Each partner takes responsibility for the treatment plan: individual and relational work</a:t>
            </a:r>
          </a:p>
          <a:p>
            <a:pPr marL="285750" indent="-285750">
              <a:lnSpc>
                <a:spcPct val="150000"/>
              </a:lnSpc>
              <a:spcBef>
                <a:spcPts val="2500"/>
              </a:spcBef>
              <a:buFont typeface="Arial" panose="020B0604020202020204" pitchFamily="34" charset="0"/>
              <a:buChar char="•"/>
            </a:pPr>
            <a:r>
              <a:rPr lang="en-US" dirty="0"/>
              <a:t>In client-centered therapy, contracts can be quite fluid</a:t>
            </a:r>
          </a:p>
          <a:p>
            <a:pPr marL="285750" indent="-285750">
              <a:spcBef>
                <a:spcPts val="2500"/>
              </a:spcBef>
              <a:buFont typeface="Arial" panose="020B0604020202020204" pitchFamily="34" charset="0"/>
              <a:buChar char="•"/>
            </a:pPr>
            <a:endParaRPr lang="en-US" dirty="0"/>
          </a:p>
        </p:txBody>
      </p:sp>
    </p:spTree>
    <p:extLst>
      <p:ext uri="{BB962C8B-B14F-4D97-AF65-F5344CB8AC3E}">
        <p14:creationId xmlns:p14="http://schemas.microsoft.com/office/powerpoint/2010/main" val="218768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5CAC-B4DA-3C59-237D-AAB3B6FAC54E}"/>
              </a:ext>
            </a:extLst>
          </p:cNvPr>
          <p:cNvSpPr>
            <a:spLocks noGrp="1"/>
          </p:cNvSpPr>
          <p:nvPr>
            <p:ph type="title"/>
          </p:nvPr>
        </p:nvSpPr>
        <p:spPr>
          <a:xfrm>
            <a:off x="838200" y="1"/>
            <a:ext cx="10515600" cy="1643448"/>
          </a:xfrm>
        </p:spPr>
        <p:txBody>
          <a:bodyPr>
            <a:normAutofit/>
          </a:bodyPr>
          <a:lstStyle/>
          <a:p>
            <a:r>
              <a:rPr lang="en-US" dirty="0"/>
              <a:t>Session Attendance Considerations	</a:t>
            </a:r>
          </a:p>
        </p:txBody>
      </p:sp>
      <p:sp>
        <p:nvSpPr>
          <p:cNvPr id="3" name="Content Placeholder 2">
            <a:extLst>
              <a:ext uri="{FF2B5EF4-FFF2-40B4-BE49-F238E27FC236}">
                <a16:creationId xmlns:a16="http://schemas.microsoft.com/office/drawing/2014/main" id="{93910737-323C-F137-706C-A77E43469D69}"/>
              </a:ext>
            </a:extLst>
          </p:cNvPr>
          <p:cNvSpPr>
            <a:spLocks noGrp="1"/>
          </p:cNvSpPr>
          <p:nvPr>
            <p:ph sz="half" idx="1"/>
          </p:nvPr>
        </p:nvSpPr>
        <p:spPr>
          <a:xfrm>
            <a:off x="838200" y="1383957"/>
            <a:ext cx="5181600" cy="4559643"/>
          </a:xfrm>
        </p:spPr>
        <p:txBody>
          <a:bodyPr>
            <a:normAutofit fontScale="85000" lnSpcReduction="20000"/>
          </a:bodyPr>
          <a:lstStyle/>
          <a:p>
            <a:pPr marL="0" indent="0">
              <a:buNone/>
            </a:pPr>
            <a:r>
              <a:rPr lang="en-US" dirty="0">
                <a:solidFill>
                  <a:schemeClr val="bg1"/>
                </a:solidFill>
              </a:rPr>
              <a:t>Three Pillars of Change: </a:t>
            </a:r>
            <a:endParaRPr lang="en-US" dirty="0"/>
          </a:p>
          <a:p>
            <a:pPr marL="0" indent="0">
              <a:buNone/>
            </a:pPr>
            <a:endParaRPr lang="en-US" dirty="0"/>
          </a:p>
          <a:p>
            <a:r>
              <a:rPr lang="en-US" i="1" dirty="0"/>
              <a:t>Getting it </a:t>
            </a:r>
          </a:p>
          <a:p>
            <a:pPr marL="457200" lvl="1" indent="0">
              <a:buNone/>
            </a:pPr>
            <a:r>
              <a:rPr lang="en-US" dirty="0"/>
              <a:t>(Cognitive, psychoeducation; insight)</a:t>
            </a:r>
          </a:p>
          <a:p>
            <a:pPr marL="0" indent="0">
              <a:buNone/>
            </a:pPr>
            <a:endParaRPr lang="en-US" dirty="0"/>
          </a:p>
          <a:p>
            <a:r>
              <a:rPr lang="en-US" i="1" dirty="0"/>
              <a:t>Feeling it </a:t>
            </a:r>
          </a:p>
          <a:p>
            <a:pPr marL="457200" lvl="1" indent="0">
              <a:buNone/>
            </a:pPr>
            <a:r>
              <a:rPr lang="en-US" dirty="0"/>
              <a:t>(Affective transformation; autonomic resilience)</a:t>
            </a:r>
          </a:p>
          <a:p>
            <a:pPr marL="0" indent="0">
              <a:buNone/>
            </a:pPr>
            <a:endParaRPr lang="en-US" dirty="0"/>
          </a:p>
          <a:p>
            <a:r>
              <a:rPr lang="en-US" i="1" dirty="0"/>
              <a:t>Doing it </a:t>
            </a:r>
          </a:p>
          <a:p>
            <a:pPr marL="457200" lvl="1" indent="0">
              <a:buNone/>
            </a:pPr>
            <a:r>
              <a:rPr lang="en-US" dirty="0"/>
              <a:t>(Executing new skills)</a:t>
            </a:r>
          </a:p>
        </p:txBody>
      </p:sp>
      <p:sp>
        <p:nvSpPr>
          <p:cNvPr id="14" name="Freeform 13">
            <a:extLst>
              <a:ext uri="{FF2B5EF4-FFF2-40B4-BE49-F238E27FC236}">
                <a16:creationId xmlns:a16="http://schemas.microsoft.com/office/drawing/2014/main" id="{D6B6BCF7-B05D-A9DE-9980-FEE45879A556}"/>
              </a:ext>
            </a:extLst>
          </p:cNvPr>
          <p:cNvSpPr/>
          <p:nvPr/>
        </p:nvSpPr>
        <p:spPr>
          <a:xfrm>
            <a:off x="6690794" y="2119954"/>
            <a:ext cx="5031306" cy="691551"/>
          </a:xfrm>
          <a:custGeom>
            <a:avLst/>
            <a:gdLst>
              <a:gd name="connsiteX0" fmla="*/ 0 w 3627120"/>
              <a:gd name="connsiteY0" fmla="*/ 115261 h 691551"/>
              <a:gd name="connsiteX1" fmla="*/ 115261 w 3627120"/>
              <a:gd name="connsiteY1" fmla="*/ 0 h 691551"/>
              <a:gd name="connsiteX2" fmla="*/ 3511859 w 3627120"/>
              <a:gd name="connsiteY2" fmla="*/ 0 h 691551"/>
              <a:gd name="connsiteX3" fmla="*/ 3627120 w 3627120"/>
              <a:gd name="connsiteY3" fmla="*/ 115261 h 691551"/>
              <a:gd name="connsiteX4" fmla="*/ 3627120 w 3627120"/>
              <a:gd name="connsiteY4" fmla="*/ 576290 h 691551"/>
              <a:gd name="connsiteX5" fmla="*/ 3511859 w 3627120"/>
              <a:gd name="connsiteY5" fmla="*/ 691551 h 691551"/>
              <a:gd name="connsiteX6" fmla="*/ 115261 w 3627120"/>
              <a:gd name="connsiteY6" fmla="*/ 691551 h 691551"/>
              <a:gd name="connsiteX7" fmla="*/ 0 w 3627120"/>
              <a:gd name="connsiteY7" fmla="*/ 576290 h 691551"/>
              <a:gd name="connsiteX8" fmla="*/ 0 w 3627120"/>
              <a:gd name="connsiteY8" fmla="*/ 115261 h 691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7120" h="691551">
                <a:moveTo>
                  <a:pt x="0" y="115261"/>
                </a:moveTo>
                <a:cubicBezTo>
                  <a:pt x="0" y="51604"/>
                  <a:pt x="51604" y="0"/>
                  <a:pt x="115261" y="0"/>
                </a:cubicBezTo>
                <a:lnTo>
                  <a:pt x="3511859" y="0"/>
                </a:lnTo>
                <a:cubicBezTo>
                  <a:pt x="3575516" y="0"/>
                  <a:pt x="3627120" y="51604"/>
                  <a:pt x="3627120" y="115261"/>
                </a:cubicBezTo>
                <a:lnTo>
                  <a:pt x="3627120" y="576290"/>
                </a:lnTo>
                <a:cubicBezTo>
                  <a:pt x="3627120" y="639947"/>
                  <a:pt x="3575516" y="691551"/>
                  <a:pt x="3511859" y="691551"/>
                </a:cubicBezTo>
                <a:lnTo>
                  <a:pt x="115261" y="691551"/>
                </a:lnTo>
                <a:cubicBezTo>
                  <a:pt x="51604" y="691551"/>
                  <a:pt x="0" y="639947"/>
                  <a:pt x="0" y="576290"/>
                </a:cubicBezTo>
                <a:lnTo>
                  <a:pt x="0" y="1152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856" tIns="33759" rIns="170856" bIns="33759" numCol="1" spcCol="1270" anchor="ctr" anchorCtr="0">
            <a:noAutofit/>
          </a:bodyPr>
          <a:lstStyle/>
          <a:p>
            <a:pPr marL="0" lvl="0" indent="0" algn="l" defTabSz="933450" rtl="0">
              <a:lnSpc>
                <a:spcPct val="90000"/>
              </a:lnSpc>
              <a:spcBef>
                <a:spcPct val="0"/>
              </a:spcBef>
              <a:spcAft>
                <a:spcPct val="35000"/>
              </a:spcAft>
              <a:buNone/>
            </a:pPr>
            <a:r>
              <a:rPr lang="en-US" sz="2100" kern="1200" dirty="0"/>
              <a:t>Individual or Couples Therapy Techniques</a:t>
            </a:r>
          </a:p>
        </p:txBody>
      </p:sp>
      <p:sp>
        <p:nvSpPr>
          <p:cNvPr id="16" name="Freeform 15">
            <a:extLst>
              <a:ext uri="{FF2B5EF4-FFF2-40B4-BE49-F238E27FC236}">
                <a16:creationId xmlns:a16="http://schemas.microsoft.com/office/drawing/2014/main" id="{4D9B42A2-092D-2E3E-7E9A-B4674D95B516}"/>
              </a:ext>
            </a:extLst>
          </p:cNvPr>
          <p:cNvSpPr/>
          <p:nvPr/>
        </p:nvSpPr>
        <p:spPr>
          <a:xfrm>
            <a:off x="6703162" y="3453660"/>
            <a:ext cx="5018937" cy="619920"/>
          </a:xfrm>
          <a:custGeom>
            <a:avLst/>
            <a:gdLst>
              <a:gd name="connsiteX0" fmla="*/ 0 w 3627120"/>
              <a:gd name="connsiteY0" fmla="*/ 103322 h 619920"/>
              <a:gd name="connsiteX1" fmla="*/ 103322 w 3627120"/>
              <a:gd name="connsiteY1" fmla="*/ 0 h 619920"/>
              <a:gd name="connsiteX2" fmla="*/ 3523798 w 3627120"/>
              <a:gd name="connsiteY2" fmla="*/ 0 h 619920"/>
              <a:gd name="connsiteX3" fmla="*/ 3627120 w 3627120"/>
              <a:gd name="connsiteY3" fmla="*/ 103322 h 619920"/>
              <a:gd name="connsiteX4" fmla="*/ 3627120 w 3627120"/>
              <a:gd name="connsiteY4" fmla="*/ 516598 h 619920"/>
              <a:gd name="connsiteX5" fmla="*/ 3523798 w 3627120"/>
              <a:gd name="connsiteY5" fmla="*/ 619920 h 619920"/>
              <a:gd name="connsiteX6" fmla="*/ 103322 w 3627120"/>
              <a:gd name="connsiteY6" fmla="*/ 619920 h 619920"/>
              <a:gd name="connsiteX7" fmla="*/ 0 w 3627120"/>
              <a:gd name="connsiteY7" fmla="*/ 516598 h 619920"/>
              <a:gd name="connsiteX8" fmla="*/ 0 w 36271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7120" h="619920">
                <a:moveTo>
                  <a:pt x="0" y="103322"/>
                </a:moveTo>
                <a:cubicBezTo>
                  <a:pt x="0" y="46259"/>
                  <a:pt x="46259" y="0"/>
                  <a:pt x="103322" y="0"/>
                </a:cubicBezTo>
                <a:lnTo>
                  <a:pt x="3523798" y="0"/>
                </a:lnTo>
                <a:cubicBezTo>
                  <a:pt x="3580861" y="0"/>
                  <a:pt x="3627120" y="46259"/>
                  <a:pt x="3627120" y="103322"/>
                </a:cubicBezTo>
                <a:lnTo>
                  <a:pt x="3627120" y="516598"/>
                </a:lnTo>
                <a:cubicBezTo>
                  <a:pt x="3627120" y="573661"/>
                  <a:pt x="3580861" y="619920"/>
                  <a:pt x="3523798" y="619920"/>
                </a:cubicBezTo>
                <a:lnTo>
                  <a:pt x="103322" y="619920"/>
                </a:lnTo>
                <a:cubicBezTo>
                  <a:pt x="46259" y="619920"/>
                  <a:pt x="0" y="573661"/>
                  <a:pt x="0" y="516598"/>
                </a:cubicBezTo>
                <a:lnTo>
                  <a:pt x="0" y="10332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7359" tIns="30262" rIns="167359" bIns="30262" numCol="1" spcCol="1270" anchor="ctr" anchorCtr="0">
            <a:noAutofit/>
          </a:bodyPr>
          <a:lstStyle/>
          <a:p>
            <a:pPr lvl="0" defTabSz="933450">
              <a:lnSpc>
                <a:spcPct val="90000"/>
              </a:lnSpc>
              <a:spcBef>
                <a:spcPct val="0"/>
              </a:spcBef>
              <a:spcAft>
                <a:spcPct val="35000"/>
              </a:spcAft>
            </a:pPr>
            <a:r>
              <a:rPr lang="en-US" sz="2100" kern="1200" dirty="0"/>
              <a:t>Individual or conjoint </a:t>
            </a:r>
            <a:r>
              <a:rPr lang="en-US" sz="2100" dirty="0"/>
              <a:t>EMDR Techniques</a:t>
            </a:r>
            <a:endParaRPr lang="en-US" sz="2100" kern="1200" dirty="0"/>
          </a:p>
        </p:txBody>
      </p:sp>
      <p:sp>
        <p:nvSpPr>
          <p:cNvPr id="18" name="Freeform 17">
            <a:extLst>
              <a:ext uri="{FF2B5EF4-FFF2-40B4-BE49-F238E27FC236}">
                <a16:creationId xmlns:a16="http://schemas.microsoft.com/office/drawing/2014/main" id="{47352A2E-D8A3-1660-6513-35DB7A55DCB5}"/>
              </a:ext>
            </a:extLst>
          </p:cNvPr>
          <p:cNvSpPr/>
          <p:nvPr/>
        </p:nvSpPr>
        <p:spPr>
          <a:xfrm>
            <a:off x="6690795" y="4939878"/>
            <a:ext cx="5031304" cy="619920"/>
          </a:xfrm>
          <a:custGeom>
            <a:avLst/>
            <a:gdLst>
              <a:gd name="connsiteX0" fmla="*/ 0 w 3627120"/>
              <a:gd name="connsiteY0" fmla="*/ 103322 h 619920"/>
              <a:gd name="connsiteX1" fmla="*/ 103322 w 3627120"/>
              <a:gd name="connsiteY1" fmla="*/ 0 h 619920"/>
              <a:gd name="connsiteX2" fmla="*/ 3523798 w 3627120"/>
              <a:gd name="connsiteY2" fmla="*/ 0 h 619920"/>
              <a:gd name="connsiteX3" fmla="*/ 3627120 w 3627120"/>
              <a:gd name="connsiteY3" fmla="*/ 103322 h 619920"/>
              <a:gd name="connsiteX4" fmla="*/ 3627120 w 3627120"/>
              <a:gd name="connsiteY4" fmla="*/ 516598 h 619920"/>
              <a:gd name="connsiteX5" fmla="*/ 3523798 w 3627120"/>
              <a:gd name="connsiteY5" fmla="*/ 619920 h 619920"/>
              <a:gd name="connsiteX6" fmla="*/ 103322 w 3627120"/>
              <a:gd name="connsiteY6" fmla="*/ 619920 h 619920"/>
              <a:gd name="connsiteX7" fmla="*/ 0 w 3627120"/>
              <a:gd name="connsiteY7" fmla="*/ 516598 h 619920"/>
              <a:gd name="connsiteX8" fmla="*/ 0 w 36271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7120" h="619920">
                <a:moveTo>
                  <a:pt x="0" y="103322"/>
                </a:moveTo>
                <a:cubicBezTo>
                  <a:pt x="0" y="46259"/>
                  <a:pt x="46259" y="0"/>
                  <a:pt x="103322" y="0"/>
                </a:cubicBezTo>
                <a:lnTo>
                  <a:pt x="3523798" y="0"/>
                </a:lnTo>
                <a:cubicBezTo>
                  <a:pt x="3580861" y="0"/>
                  <a:pt x="3627120" y="46259"/>
                  <a:pt x="3627120" y="103322"/>
                </a:cubicBezTo>
                <a:lnTo>
                  <a:pt x="3627120" y="516598"/>
                </a:lnTo>
                <a:cubicBezTo>
                  <a:pt x="3627120" y="573661"/>
                  <a:pt x="3580861" y="619920"/>
                  <a:pt x="3523798" y="619920"/>
                </a:cubicBezTo>
                <a:lnTo>
                  <a:pt x="103322" y="619920"/>
                </a:lnTo>
                <a:cubicBezTo>
                  <a:pt x="46259" y="619920"/>
                  <a:pt x="0" y="573661"/>
                  <a:pt x="0" y="516598"/>
                </a:cubicBezTo>
                <a:lnTo>
                  <a:pt x="0" y="10332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7359" tIns="30262" rIns="167359" bIns="30262" numCol="1" spcCol="1270" anchor="ctr" anchorCtr="0">
            <a:noAutofit/>
          </a:bodyPr>
          <a:lstStyle/>
          <a:p>
            <a:pPr marL="0" lvl="0" indent="0" algn="l" defTabSz="933450">
              <a:lnSpc>
                <a:spcPct val="90000"/>
              </a:lnSpc>
              <a:spcBef>
                <a:spcPct val="0"/>
              </a:spcBef>
              <a:spcAft>
                <a:spcPct val="35000"/>
              </a:spcAft>
              <a:buNone/>
            </a:pPr>
            <a:r>
              <a:rPr lang="en-US" sz="2100" kern="1200" dirty="0"/>
              <a:t>Couples Therapy Techniques</a:t>
            </a:r>
          </a:p>
        </p:txBody>
      </p:sp>
      <p:sp>
        <p:nvSpPr>
          <p:cNvPr id="6" name="Right Arrow 5">
            <a:extLst>
              <a:ext uri="{FF2B5EF4-FFF2-40B4-BE49-F238E27FC236}">
                <a16:creationId xmlns:a16="http://schemas.microsoft.com/office/drawing/2014/main" id="{3D561DE8-7B2B-E164-3ACB-7302110FB2C3}"/>
              </a:ext>
            </a:extLst>
          </p:cNvPr>
          <p:cNvSpPr/>
          <p:nvPr/>
        </p:nvSpPr>
        <p:spPr>
          <a:xfrm flipV="1">
            <a:off x="3954162" y="2286001"/>
            <a:ext cx="2458995" cy="3583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2AE60C4C-59CA-4C1C-6D19-7B62B497E84E}"/>
              </a:ext>
            </a:extLst>
          </p:cNvPr>
          <p:cNvSpPr/>
          <p:nvPr/>
        </p:nvSpPr>
        <p:spPr>
          <a:xfrm flipV="1">
            <a:off x="3970635" y="3587582"/>
            <a:ext cx="2458995" cy="3583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D7890053-7AD6-FB2D-FECC-A345BAEB304E}"/>
              </a:ext>
            </a:extLst>
          </p:cNvPr>
          <p:cNvSpPr/>
          <p:nvPr/>
        </p:nvSpPr>
        <p:spPr>
          <a:xfrm flipV="1">
            <a:off x="3982992" y="5070398"/>
            <a:ext cx="2458995" cy="3583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695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dissolv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childTnLst>
                          </p:cTn>
                        </p:par>
                        <p:par>
                          <p:cTn id="46" fill="hold">
                            <p:stCondLst>
                              <p:cond delay="500"/>
                            </p:stCondLst>
                            <p:childTnLst>
                              <p:par>
                                <p:cTn id="47" presetID="2" presetClass="entr" presetSubtype="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dissolve">
                                      <p:cBhvr>
                                        <p:cTn id="61" dur="500"/>
                                        <p:tgtEl>
                                          <p:spTgt spid="3">
                                            <p:txEl>
                                              <p:pRg st="9" end="9"/>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dissolve">
                                      <p:cBhvr>
                                        <p:cTn id="66" dur="500"/>
                                        <p:tgtEl>
                                          <p:spTgt spid="8"/>
                                        </p:tgtEl>
                                      </p:cBhvr>
                                    </p:animEffect>
                                  </p:childTnLst>
                                </p:cTn>
                              </p:par>
                            </p:childTnLst>
                          </p:cTn>
                        </p:par>
                        <p:par>
                          <p:cTn id="67" fill="hold">
                            <p:stCondLst>
                              <p:cond delay="500"/>
                            </p:stCondLst>
                            <p:childTnLst>
                              <p:par>
                                <p:cTn id="68" presetID="2" presetClass="entr" presetSubtype="2"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1+#ppt_w/2"/>
                                          </p:val>
                                        </p:tav>
                                        <p:tav tm="100000">
                                          <p:val>
                                            <p:strVal val="#ppt_x"/>
                                          </p:val>
                                        </p:tav>
                                      </p:tavLst>
                                    </p:anim>
                                    <p:anim calcmode="lin" valueType="num">
                                      <p:cBhvr additive="base">
                                        <p:cTn id="71"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08658-20D7-FC1C-4B09-A968C9084265}"/>
              </a:ext>
            </a:extLst>
          </p:cNvPr>
          <p:cNvSpPr>
            <a:spLocks noGrp="1"/>
          </p:cNvSpPr>
          <p:nvPr>
            <p:ph type="title"/>
          </p:nvPr>
        </p:nvSpPr>
        <p:spPr>
          <a:xfrm>
            <a:off x="831850" y="729132"/>
            <a:ext cx="10379914" cy="314917"/>
          </a:xfrm>
        </p:spPr>
        <p:txBody>
          <a:bodyPr anchor="b">
            <a:normAutofit fontScale="90000"/>
          </a:bodyPr>
          <a:lstStyle/>
          <a:p>
            <a:pPr algn="ctr"/>
            <a:r>
              <a:rPr lang="en-US" dirty="0"/>
              <a:t>Conjoint EMDR: Benefits</a:t>
            </a:r>
          </a:p>
        </p:txBody>
      </p:sp>
      <p:sp>
        <p:nvSpPr>
          <p:cNvPr id="7" name="Text Placeholder 2">
            <a:extLst>
              <a:ext uri="{FF2B5EF4-FFF2-40B4-BE49-F238E27FC236}">
                <a16:creationId xmlns:a16="http://schemas.microsoft.com/office/drawing/2014/main" id="{D9DBBC5F-72C4-4967-A1B1-24B131CBC5BD}"/>
              </a:ext>
            </a:extLst>
          </p:cNvPr>
          <p:cNvSpPr>
            <a:spLocks noGrp="1"/>
          </p:cNvSpPr>
          <p:nvPr>
            <p:ph type="body" idx="1"/>
          </p:nvPr>
        </p:nvSpPr>
        <p:spPr>
          <a:xfrm>
            <a:off x="831849" y="1267691"/>
            <a:ext cx="10379915" cy="4546260"/>
          </a:xfrm>
        </p:spPr>
        <p:txBody>
          <a:bodyPr>
            <a:normAutofit fontScale="92500" lnSpcReduction="10000"/>
          </a:bodyPr>
          <a:lstStyle/>
          <a:p>
            <a:r>
              <a:rPr lang="en-US" sz="3200" b="1" dirty="0"/>
              <a:t>Projections </a:t>
            </a:r>
            <a:r>
              <a:rPr lang="en-US" sz="3200" dirty="0"/>
              <a:t>may be taken back by the working partner. </a:t>
            </a:r>
          </a:p>
          <a:p>
            <a:endParaRPr lang="en-US" sz="3200" b="1" dirty="0"/>
          </a:p>
          <a:p>
            <a:r>
              <a:rPr lang="en-US" sz="3200" b="1" dirty="0"/>
              <a:t>Therapist models </a:t>
            </a:r>
            <a:r>
              <a:rPr lang="en-US" sz="3200" dirty="0"/>
              <a:t>attuned support/dyadic regulation vs rescuing</a:t>
            </a:r>
          </a:p>
          <a:p>
            <a:endParaRPr lang="en-US" sz="3200" b="1" dirty="0"/>
          </a:p>
          <a:p>
            <a:r>
              <a:rPr lang="en-US" sz="3200" b="1" dirty="0"/>
              <a:t>Therapist models </a:t>
            </a:r>
            <a:r>
              <a:rPr lang="en-US" sz="3200" dirty="0"/>
              <a:t>distress tolerance</a:t>
            </a:r>
          </a:p>
          <a:p>
            <a:pPr lvl="0">
              <a:lnSpc>
                <a:spcPct val="120000"/>
              </a:lnSpc>
              <a:spcBef>
                <a:spcPts val="0"/>
              </a:spcBef>
              <a:defRPr/>
            </a:pPr>
            <a:endParaRPr lang="en-US" sz="3200" b="1" dirty="0">
              <a:solidFill>
                <a:srgbClr val="253D60"/>
              </a:solidFill>
            </a:endParaRPr>
          </a:p>
          <a:p>
            <a:pPr lvl="0">
              <a:lnSpc>
                <a:spcPct val="120000"/>
              </a:lnSpc>
              <a:spcBef>
                <a:spcPts val="0"/>
              </a:spcBef>
              <a:defRPr/>
            </a:pPr>
            <a:r>
              <a:rPr lang="en-US" sz="3200" b="1" dirty="0">
                <a:solidFill>
                  <a:srgbClr val="253D60"/>
                </a:solidFill>
              </a:rPr>
              <a:t>Building Trust</a:t>
            </a:r>
          </a:p>
          <a:p>
            <a:pPr lvl="0">
              <a:lnSpc>
                <a:spcPct val="120000"/>
              </a:lnSpc>
              <a:spcBef>
                <a:spcPts val="0"/>
              </a:spcBef>
              <a:defRPr/>
            </a:pPr>
            <a:r>
              <a:rPr lang="en-US" sz="3200" dirty="0">
                <a:solidFill>
                  <a:srgbClr val="253D60"/>
                </a:solidFill>
              </a:rPr>
              <a:t>Participating in conjoint sessions can boost trust, helping partners feel safer and more secure with each other.</a:t>
            </a:r>
          </a:p>
          <a:p>
            <a:pPr marL="342900" indent="-342900">
              <a:buFont typeface="Arial" panose="020B0604020202020204" pitchFamily="34" charset="0"/>
              <a:buChar char="•"/>
            </a:pPr>
            <a:endParaRPr lang="en-US" sz="3200" dirty="0"/>
          </a:p>
        </p:txBody>
      </p:sp>
    </p:spTree>
    <p:extLst>
      <p:ext uri="{BB962C8B-B14F-4D97-AF65-F5344CB8AC3E}">
        <p14:creationId xmlns:p14="http://schemas.microsoft.com/office/powerpoint/2010/main" val="4217236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8E5F-77F6-572A-10F2-B84C0BAFC5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A58E4C-BD29-B1AE-879F-531A1E0E05E4}"/>
              </a:ext>
            </a:extLst>
          </p:cNvPr>
          <p:cNvSpPr>
            <a:spLocks noGrp="1"/>
          </p:cNvSpPr>
          <p:nvPr>
            <p:ph type="title"/>
          </p:nvPr>
        </p:nvSpPr>
        <p:spPr>
          <a:xfrm>
            <a:off x="906043" y="729132"/>
            <a:ext cx="10379914" cy="314917"/>
          </a:xfrm>
        </p:spPr>
        <p:txBody>
          <a:bodyPr anchor="b">
            <a:normAutofit fontScale="90000"/>
          </a:bodyPr>
          <a:lstStyle/>
          <a:p>
            <a:pPr algn="ctr"/>
            <a:r>
              <a:rPr lang="en-US" dirty="0"/>
              <a:t>Conjoint EMDR: Contraindications</a:t>
            </a:r>
          </a:p>
        </p:txBody>
      </p:sp>
      <p:sp>
        <p:nvSpPr>
          <p:cNvPr id="7" name="Text Placeholder 2">
            <a:extLst>
              <a:ext uri="{FF2B5EF4-FFF2-40B4-BE49-F238E27FC236}">
                <a16:creationId xmlns:a16="http://schemas.microsoft.com/office/drawing/2014/main" id="{42487C7E-B69A-D3E7-231D-62B8E625A176}"/>
              </a:ext>
            </a:extLst>
          </p:cNvPr>
          <p:cNvSpPr>
            <a:spLocks noGrp="1"/>
          </p:cNvSpPr>
          <p:nvPr>
            <p:ph type="body" idx="1"/>
          </p:nvPr>
        </p:nvSpPr>
        <p:spPr>
          <a:xfrm>
            <a:off x="831849" y="1205345"/>
            <a:ext cx="10379915" cy="4608606"/>
          </a:xfrm>
        </p:spPr>
        <p:txBody>
          <a:bodyPr>
            <a:noAutofit/>
          </a:bodyPr>
          <a:lstStyle/>
          <a:p>
            <a:pPr marL="342900" indent="-342900" fontAlgn="base">
              <a:buFont typeface="Arial" panose="020B0604020202020204" pitchFamily="34" charset="0"/>
              <a:buChar char="•"/>
            </a:pPr>
            <a:r>
              <a:rPr lang="en-US" sz="2800" dirty="0"/>
              <a:t>The working partner cannot emote freely in the partner's presence.  </a:t>
            </a:r>
          </a:p>
          <a:p>
            <a:pPr marL="342900" indent="-342900" fontAlgn="base">
              <a:buFont typeface="Arial" panose="020B0604020202020204" pitchFamily="34" charset="0"/>
              <a:buChar char="•"/>
            </a:pPr>
            <a:r>
              <a:rPr lang="en-US" sz="2800" dirty="0"/>
              <a:t>The working partner is not ready to disclose to the partner.  </a:t>
            </a:r>
          </a:p>
          <a:p>
            <a:pPr marL="342900" indent="-342900" fontAlgn="base">
              <a:buFont typeface="Arial" panose="020B0604020202020204" pitchFamily="34" charset="0"/>
              <a:buChar char="•"/>
            </a:pPr>
            <a:r>
              <a:rPr lang="en-US" sz="2800" dirty="0"/>
              <a:t>The observing partner will likely use the working partner's revelations in retaliation.  </a:t>
            </a:r>
          </a:p>
          <a:p>
            <a:pPr marL="342900" indent="-342900" fontAlgn="base">
              <a:buFont typeface="Arial" panose="020B0604020202020204" pitchFamily="34" charset="0"/>
              <a:buChar char="•"/>
            </a:pPr>
            <a:r>
              <a:rPr lang="en-US" sz="2800" dirty="0"/>
              <a:t>The observing partner is unlikely to tolerate the working partner's affect or disclosures.  </a:t>
            </a:r>
          </a:p>
          <a:p>
            <a:pPr marL="342900" indent="-342900" fontAlgn="base">
              <a:buFont typeface="Arial" panose="020B0604020202020204" pitchFamily="34" charset="0"/>
              <a:buChar char="•"/>
            </a:pPr>
            <a:r>
              <a:rPr lang="en-US" sz="2800" dirty="0"/>
              <a:t>The observing partner is unable or unwilling to let the working partner have all the therapist's attention (for example, interrupts the processing with comments or questions). (Litt, 2007, p. 27) </a:t>
            </a:r>
          </a:p>
          <a:p>
            <a:pPr lvl="0">
              <a:lnSpc>
                <a:spcPct val="170000"/>
              </a:lnSpc>
              <a:spcBef>
                <a:spcPts val="0"/>
              </a:spcBef>
              <a:defRPr/>
            </a:pPr>
            <a:endParaRPr lang="en-US" sz="3200" dirty="0">
              <a:solidFill>
                <a:srgbClr val="253D60"/>
              </a:solidFill>
            </a:endParaRPr>
          </a:p>
        </p:txBody>
      </p:sp>
    </p:spTree>
    <p:extLst>
      <p:ext uri="{BB962C8B-B14F-4D97-AF65-F5344CB8AC3E}">
        <p14:creationId xmlns:p14="http://schemas.microsoft.com/office/powerpoint/2010/main" val="3356843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92DA-514B-F3CE-73FB-EA6243ECB167}"/>
              </a:ext>
            </a:extLst>
          </p:cNvPr>
          <p:cNvSpPr>
            <a:spLocks noGrp="1"/>
          </p:cNvSpPr>
          <p:nvPr>
            <p:ph type="title"/>
          </p:nvPr>
        </p:nvSpPr>
        <p:spPr/>
        <p:txBody>
          <a:bodyPr/>
          <a:lstStyle/>
          <a:p>
            <a:r>
              <a:rPr lang="en-US" dirty="0"/>
              <a:t>Conjoint Sessions: Methodological Considerations</a:t>
            </a:r>
          </a:p>
        </p:txBody>
      </p:sp>
      <p:sp>
        <p:nvSpPr>
          <p:cNvPr id="3" name="Content Placeholder 2">
            <a:extLst>
              <a:ext uri="{FF2B5EF4-FFF2-40B4-BE49-F238E27FC236}">
                <a16:creationId xmlns:a16="http://schemas.microsoft.com/office/drawing/2014/main" id="{C23ACDC2-588A-808C-6A8D-F62A8B249431}"/>
              </a:ext>
            </a:extLst>
          </p:cNvPr>
          <p:cNvSpPr>
            <a:spLocks noGrp="1"/>
          </p:cNvSpPr>
          <p:nvPr>
            <p:ph idx="1"/>
          </p:nvPr>
        </p:nvSpPr>
        <p:spPr>
          <a:xfrm>
            <a:off x="838200" y="1930207"/>
            <a:ext cx="10515600" cy="3618538"/>
          </a:xfrm>
        </p:spPr>
        <p:txBody>
          <a:bodyPr>
            <a:noAutofit/>
          </a:bodyPr>
          <a:lstStyle/>
          <a:p>
            <a:pPr marL="514350" indent="-514350">
              <a:lnSpc>
                <a:spcPct val="150000"/>
              </a:lnSpc>
              <a:buFont typeface="+mj-lt"/>
              <a:buAutoNum type="arabicPeriod"/>
            </a:pPr>
            <a:r>
              <a:rPr lang="en-US" dirty="0"/>
              <a:t>The trouble with triangles</a:t>
            </a:r>
          </a:p>
          <a:p>
            <a:pPr marL="514350" indent="-514350">
              <a:lnSpc>
                <a:spcPct val="150000"/>
              </a:lnSpc>
              <a:buFont typeface="+mj-lt"/>
              <a:buAutoNum type="arabicPeriod"/>
            </a:pPr>
            <a:r>
              <a:rPr lang="en-US" dirty="0"/>
              <a:t>Transforming complaints into actionable claims</a:t>
            </a:r>
          </a:p>
          <a:p>
            <a:pPr marL="514350" indent="-514350">
              <a:lnSpc>
                <a:spcPct val="150000"/>
              </a:lnSpc>
              <a:buFont typeface="+mj-lt"/>
              <a:buAutoNum type="arabicPeriod"/>
            </a:pPr>
            <a:r>
              <a:rPr lang="en-US" dirty="0"/>
              <a:t>Serial dialogues</a:t>
            </a:r>
          </a:p>
          <a:p>
            <a:pPr marL="514350" indent="-514350">
              <a:lnSpc>
                <a:spcPct val="150000"/>
              </a:lnSpc>
              <a:buFont typeface="+mj-lt"/>
              <a:buAutoNum type="arabicPeriod"/>
            </a:pPr>
            <a:r>
              <a:rPr lang="en-US" dirty="0"/>
              <a:t>Multi-directed partiality</a:t>
            </a:r>
          </a:p>
        </p:txBody>
      </p:sp>
    </p:spTree>
    <p:extLst>
      <p:ext uri="{BB962C8B-B14F-4D97-AF65-F5344CB8AC3E}">
        <p14:creationId xmlns:p14="http://schemas.microsoft.com/office/powerpoint/2010/main" val="4293971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108E0-89BF-1160-B132-8FCF773348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7D628-BEE2-4408-AB9F-5D9B3C8BE60B}"/>
              </a:ext>
            </a:extLst>
          </p:cNvPr>
          <p:cNvSpPr>
            <a:spLocks noGrp="1"/>
          </p:cNvSpPr>
          <p:nvPr>
            <p:ph type="title"/>
          </p:nvPr>
        </p:nvSpPr>
        <p:spPr>
          <a:xfrm>
            <a:off x="831850" y="729132"/>
            <a:ext cx="10379914" cy="314917"/>
          </a:xfrm>
        </p:spPr>
        <p:txBody>
          <a:bodyPr anchor="b">
            <a:normAutofit fontScale="90000"/>
          </a:bodyPr>
          <a:lstStyle/>
          <a:p>
            <a:r>
              <a:rPr lang="en-US" dirty="0"/>
              <a:t>The Trouble with Triangles</a:t>
            </a:r>
          </a:p>
        </p:txBody>
      </p:sp>
      <p:sp>
        <p:nvSpPr>
          <p:cNvPr id="7" name="Text Placeholder 2">
            <a:extLst>
              <a:ext uri="{FF2B5EF4-FFF2-40B4-BE49-F238E27FC236}">
                <a16:creationId xmlns:a16="http://schemas.microsoft.com/office/drawing/2014/main" id="{093A016B-73D8-361B-0233-7097175A26DF}"/>
              </a:ext>
            </a:extLst>
          </p:cNvPr>
          <p:cNvSpPr>
            <a:spLocks noGrp="1"/>
          </p:cNvSpPr>
          <p:nvPr>
            <p:ph type="body" idx="1"/>
          </p:nvPr>
        </p:nvSpPr>
        <p:spPr>
          <a:xfrm>
            <a:off x="831849" y="1350818"/>
            <a:ext cx="10379915" cy="4463133"/>
          </a:xfrm>
        </p:spPr>
        <p:txBody>
          <a:bodyPr>
            <a:normAutofit/>
          </a:bodyPr>
          <a:lstStyle/>
          <a:p>
            <a:pPr algn="ctr"/>
            <a:r>
              <a:rPr lang="en-US" sz="3200" dirty="0"/>
              <a:t>The Drama Triangle (Karpman, 1968)</a:t>
            </a:r>
            <a:endParaRPr lang="en-US" sz="2800" dirty="0"/>
          </a:p>
          <a:p>
            <a:endParaRPr lang="en-US" sz="2800" dirty="0"/>
          </a:p>
          <a:p>
            <a:endParaRPr lang="en-US" sz="2800" dirty="0"/>
          </a:p>
        </p:txBody>
      </p:sp>
      <p:sp>
        <p:nvSpPr>
          <p:cNvPr id="3" name="Triangle 2">
            <a:extLst>
              <a:ext uri="{FF2B5EF4-FFF2-40B4-BE49-F238E27FC236}">
                <a16:creationId xmlns:a16="http://schemas.microsoft.com/office/drawing/2014/main" id="{15F57E12-7372-9535-19C4-DAC43DBAFCD7}"/>
              </a:ext>
            </a:extLst>
          </p:cNvPr>
          <p:cNvSpPr/>
          <p:nvPr/>
        </p:nvSpPr>
        <p:spPr>
          <a:xfrm>
            <a:off x="4010889" y="2763981"/>
            <a:ext cx="3636818" cy="2384951"/>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4" name="TextBox 3">
            <a:extLst>
              <a:ext uri="{FF2B5EF4-FFF2-40B4-BE49-F238E27FC236}">
                <a16:creationId xmlns:a16="http://schemas.microsoft.com/office/drawing/2014/main" id="{F3DFA928-6488-6611-526A-B094C7331653}"/>
              </a:ext>
            </a:extLst>
          </p:cNvPr>
          <p:cNvSpPr txBox="1"/>
          <p:nvPr/>
        </p:nvSpPr>
        <p:spPr>
          <a:xfrm>
            <a:off x="4655127" y="2202872"/>
            <a:ext cx="2618509" cy="584775"/>
          </a:xfrm>
          <a:prstGeom prst="rect">
            <a:avLst/>
          </a:prstGeom>
          <a:noFill/>
        </p:spPr>
        <p:txBody>
          <a:bodyPr wrap="square" rtlCol="0">
            <a:spAutoFit/>
          </a:bodyPr>
          <a:lstStyle/>
          <a:p>
            <a:pPr algn="ctr"/>
            <a:r>
              <a:rPr lang="en-US" sz="3200" b="1" dirty="0">
                <a:solidFill>
                  <a:sysClr val="windowText" lastClr="000000"/>
                </a:solidFill>
              </a:rPr>
              <a:t>Rescuer</a:t>
            </a:r>
          </a:p>
        </p:txBody>
      </p:sp>
      <p:sp>
        <p:nvSpPr>
          <p:cNvPr id="5" name="TextBox 4">
            <a:extLst>
              <a:ext uri="{FF2B5EF4-FFF2-40B4-BE49-F238E27FC236}">
                <a16:creationId xmlns:a16="http://schemas.microsoft.com/office/drawing/2014/main" id="{278AB43B-FB47-A638-9B3F-F3FC92F81B7D}"/>
              </a:ext>
            </a:extLst>
          </p:cNvPr>
          <p:cNvSpPr txBox="1"/>
          <p:nvPr/>
        </p:nvSpPr>
        <p:spPr>
          <a:xfrm flipH="1">
            <a:off x="2533079" y="4802751"/>
            <a:ext cx="2516903" cy="584775"/>
          </a:xfrm>
          <a:prstGeom prst="rect">
            <a:avLst/>
          </a:prstGeom>
          <a:noFill/>
        </p:spPr>
        <p:txBody>
          <a:bodyPr wrap="square" rtlCol="0">
            <a:spAutoFit/>
          </a:bodyPr>
          <a:lstStyle/>
          <a:p>
            <a:r>
              <a:rPr lang="en-US" sz="3200" b="1" dirty="0">
                <a:solidFill>
                  <a:schemeClr val="bg2"/>
                </a:solidFill>
              </a:rPr>
              <a:t>Victim</a:t>
            </a:r>
            <a:endParaRPr lang="en-US" b="1" dirty="0">
              <a:solidFill>
                <a:schemeClr val="bg2"/>
              </a:solidFill>
            </a:endParaRPr>
          </a:p>
        </p:txBody>
      </p:sp>
      <p:sp>
        <p:nvSpPr>
          <p:cNvPr id="6" name="TextBox 5">
            <a:extLst>
              <a:ext uri="{FF2B5EF4-FFF2-40B4-BE49-F238E27FC236}">
                <a16:creationId xmlns:a16="http://schemas.microsoft.com/office/drawing/2014/main" id="{BBD0DB95-AACA-5355-6626-E764CCA705AD}"/>
              </a:ext>
            </a:extLst>
          </p:cNvPr>
          <p:cNvSpPr txBox="1"/>
          <p:nvPr/>
        </p:nvSpPr>
        <p:spPr>
          <a:xfrm flipH="1">
            <a:off x="7714677" y="4788895"/>
            <a:ext cx="2516903" cy="584775"/>
          </a:xfrm>
          <a:prstGeom prst="rect">
            <a:avLst/>
          </a:prstGeom>
          <a:noFill/>
        </p:spPr>
        <p:txBody>
          <a:bodyPr wrap="square" rtlCol="0">
            <a:spAutoFit/>
          </a:bodyPr>
          <a:lstStyle/>
          <a:p>
            <a:r>
              <a:rPr lang="en-US" sz="3200" b="1" dirty="0">
                <a:solidFill>
                  <a:schemeClr val="bg2"/>
                </a:solidFill>
              </a:rPr>
              <a:t>Persecutor</a:t>
            </a:r>
            <a:endParaRPr lang="en-US" b="1" dirty="0">
              <a:solidFill>
                <a:schemeClr val="bg2"/>
              </a:solidFill>
            </a:endParaRPr>
          </a:p>
        </p:txBody>
      </p:sp>
    </p:spTree>
    <p:extLst>
      <p:ext uri="{BB962C8B-B14F-4D97-AF65-F5344CB8AC3E}">
        <p14:creationId xmlns:p14="http://schemas.microsoft.com/office/powerpoint/2010/main" val="3230066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66F7-DB50-735D-928A-A1C6B66D9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0B1024-AB8B-18DF-B5D3-C30CC5C83449}"/>
              </a:ext>
            </a:extLst>
          </p:cNvPr>
          <p:cNvSpPr>
            <a:spLocks noGrp="1"/>
          </p:cNvSpPr>
          <p:nvPr>
            <p:ph type="title"/>
          </p:nvPr>
        </p:nvSpPr>
        <p:spPr>
          <a:xfrm>
            <a:off x="838200" y="365126"/>
            <a:ext cx="10515600" cy="867306"/>
          </a:xfrm>
        </p:spPr>
        <p:txBody>
          <a:bodyPr anchor="b">
            <a:normAutofit/>
          </a:bodyPr>
          <a:lstStyle/>
          <a:p>
            <a:r>
              <a:rPr lang="en-US" dirty="0"/>
              <a:t>The Trouble with Triangles</a:t>
            </a:r>
          </a:p>
        </p:txBody>
      </p:sp>
      <p:sp>
        <p:nvSpPr>
          <p:cNvPr id="7" name="Text Placeholder 2">
            <a:extLst>
              <a:ext uri="{FF2B5EF4-FFF2-40B4-BE49-F238E27FC236}">
                <a16:creationId xmlns:a16="http://schemas.microsoft.com/office/drawing/2014/main" id="{B077B2F5-827A-B593-4C9F-DF0B4015A2BE}"/>
              </a:ext>
            </a:extLst>
          </p:cNvPr>
          <p:cNvSpPr>
            <a:spLocks noGrp="1"/>
          </p:cNvSpPr>
          <p:nvPr>
            <p:ph sz="half" idx="1"/>
          </p:nvPr>
        </p:nvSpPr>
        <p:spPr/>
        <p:txBody>
          <a:bodyPr>
            <a:normAutofit/>
          </a:bodyPr>
          <a:lstStyle/>
          <a:p>
            <a:pPr marL="0" indent="0" algn="ctr">
              <a:buNone/>
            </a:pPr>
            <a:r>
              <a:rPr lang="en-US" sz="4000" dirty="0"/>
              <a:t>Ganging up</a:t>
            </a:r>
            <a:endParaRPr lang="en-US" sz="3600" dirty="0"/>
          </a:p>
          <a:p>
            <a:pPr marL="0" indent="0">
              <a:buNone/>
            </a:pPr>
            <a:r>
              <a:rPr lang="en-US" sz="4000" b="1" dirty="0"/>
              <a:t>          </a:t>
            </a:r>
            <a:r>
              <a:rPr lang="en-US" sz="4800" b="1" dirty="0"/>
              <a:t>T              B</a:t>
            </a:r>
            <a:r>
              <a:rPr lang="en-US" sz="4000" b="1" dirty="0"/>
              <a:t>  </a:t>
            </a:r>
          </a:p>
          <a:p>
            <a:pPr marL="0" indent="0">
              <a:buNone/>
            </a:pPr>
            <a:r>
              <a:rPr lang="en-US" sz="4800" b="1" dirty="0"/>
              <a:t>				</a:t>
            </a:r>
          </a:p>
          <a:p>
            <a:endParaRPr lang="en-US" sz="4800" b="1" dirty="0"/>
          </a:p>
          <a:p>
            <a:pPr marL="0" indent="0">
              <a:buNone/>
            </a:pPr>
            <a:r>
              <a:rPr lang="en-US" sz="4800" b="1" dirty="0"/>
              <a:t>		 A</a:t>
            </a:r>
          </a:p>
          <a:p>
            <a:endParaRPr lang="en-US" sz="2800" b="1" dirty="0"/>
          </a:p>
        </p:txBody>
      </p:sp>
      <p:sp>
        <p:nvSpPr>
          <p:cNvPr id="18" name="Content Placeholder 17">
            <a:extLst>
              <a:ext uri="{FF2B5EF4-FFF2-40B4-BE49-F238E27FC236}">
                <a16:creationId xmlns:a16="http://schemas.microsoft.com/office/drawing/2014/main" id="{A8E6AEC4-2D41-9186-8853-FA2650567C68}"/>
              </a:ext>
            </a:extLst>
          </p:cNvPr>
          <p:cNvSpPr>
            <a:spLocks noGrp="1"/>
          </p:cNvSpPr>
          <p:nvPr>
            <p:ph sz="half" idx="2"/>
          </p:nvPr>
        </p:nvSpPr>
        <p:spPr>
          <a:xfrm>
            <a:off x="7128164" y="1867189"/>
            <a:ext cx="4225636" cy="4117975"/>
          </a:xfrm>
        </p:spPr>
        <p:txBody>
          <a:bodyPr>
            <a:normAutofit/>
          </a:bodyPr>
          <a:lstStyle/>
          <a:p>
            <a:pPr marL="0" indent="0">
              <a:buNone/>
            </a:pPr>
            <a:r>
              <a:rPr lang="en-US" sz="3600" dirty="0"/>
              <a:t>Serial Dialogues</a:t>
            </a:r>
          </a:p>
          <a:p>
            <a:pPr marL="514350" indent="-514350">
              <a:lnSpc>
                <a:spcPct val="200000"/>
              </a:lnSpc>
              <a:buFont typeface="+mj-lt"/>
              <a:buAutoNum type="arabicPeriod"/>
            </a:pPr>
            <a:r>
              <a:rPr lang="en-US" b="1" dirty="0"/>
              <a:t>T            A</a:t>
            </a:r>
          </a:p>
          <a:p>
            <a:pPr marL="514350" indent="-514350">
              <a:lnSpc>
                <a:spcPct val="200000"/>
              </a:lnSpc>
              <a:buFont typeface="+mj-lt"/>
              <a:buAutoNum type="arabicPeriod"/>
            </a:pPr>
            <a:r>
              <a:rPr lang="en-US" b="1" dirty="0"/>
              <a:t>A            T</a:t>
            </a:r>
          </a:p>
          <a:p>
            <a:pPr marL="514350" indent="-514350">
              <a:lnSpc>
                <a:spcPct val="200000"/>
              </a:lnSpc>
              <a:buFont typeface="+mj-lt"/>
              <a:buAutoNum type="arabicPeriod"/>
            </a:pPr>
            <a:r>
              <a:rPr lang="en-US" b="1" dirty="0"/>
              <a:t>T             B</a:t>
            </a:r>
          </a:p>
        </p:txBody>
      </p:sp>
      <p:grpSp>
        <p:nvGrpSpPr>
          <p:cNvPr id="19" name="Group 18">
            <a:extLst>
              <a:ext uri="{FF2B5EF4-FFF2-40B4-BE49-F238E27FC236}">
                <a16:creationId xmlns:a16="http://schemas.microsoft.com/office/drawing/2014/main" id="{0C4FDCD0-8C6D-9063-EE9E-59080100DDDB}"/>
              </a:ext>
            </a:extLst>
          </p:cNvPr>
          <p:cNvGrpSpPr/>
          <p:nvPr/>
        </p:nvGrpSpPr>
        <p:grpSpPr>
          <a:xfrm>
            <a:off x="838200" y="1875322"/>
            <a:ext cx="4675909" cy="4068278"/>
            <a:chOff x="3428998" y="1745673"/>
            <a:chExt cx="4675909" cy="4068278"/>
          </a:xfrm>
        </p:grpSpPr>
        <p:cxnSp>
          <p:nvCxnSpPr>
            <p:cNvPr id="11" name="Straight Arrow Connector 10">
              <a:extLst>
                <a:ext uri="{FF2B5EF4-FFF2-40B4-BE49-F238E27FC236}">
                  <a16:creationId xmlns:a16="http://schemas.microsoft.com/office/drawing/2014/main" id="{8542E802-8FE0-314A-7096-646746651404}"/>
                </a:ext>
              </a:extLst>
            </p:cNvPr>
            <p:cNvCxnSpPr/>
            <p:nvPr/>
          </p:nvCxnSpPr>
          <p:spPr>
            <a:xfrm>
              <a:off x="4821382" y="3137909"/>
              <a:ext cx="640080" cy="1554480"/>
            </a:xfrm>
            <a:prstGeom prst="straightConnector1">
              <a:avLst/>
            </a:prstGeom>
            <a:ln w="1270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7E7B7FA8-BCD7-CB64-AA09-5CC342AF5F24}"/>
                </a:ext>
              </a:extLst>
            </p:cNvPr>
            <p:cNvCxnSpPr>
              <a:cxnSpLocks/>
            </p:cNvCxnSpPr>
            <p:nvPr/>
          </p:nvCxnSpPr>
          <p:spPr>
            <a:xfrm flipH="1">
              <a:off x="6021806" y="3117127"/>
              <a:ext cx="1023230" cy="1575262"/>
            </a:xfrm>
            <a:prstGeom prst="straightConnector1">
              <a:avLst/>
            </a:prstGeom>
            <a:ln w="1270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quot;No&quot; Symbol 15">
              <a:extLst>
                <a:ext uri="{FF2B5EF4-FFF2-40B4-BE49-F238E27FC236}">
                  <a16:creationId xmlns:a16="http://schemas.microsoft.com/office/drawing/2014/main" id="{443EF26B-E43E-093C-DBB1-64BD1F6DB24E}"/>
                </a:ext>
              </a:extLst>
            </p:cNvPr>
            <p:cNvSpPr/>
            <p:nvPr/>
          </p:nvSpPr>
          <p:spPr>
            <a:xfrm>
              <a:off x="3428998" y="1745673"/>
              <a:ext cx="4675909" cy="4068278"/>
            </a:xfrm>
            <a:prstGeom prst="noSmoking">
              <a:avLst>
                <a:gd name="adj" fmla="val 3416"/>
              </a:avLst>
            </a:prstGeom>
            <a:solidFill>
              <a:schemeClr val="accent2">
                <a:alpha val="10000"/>
              </a:schemeClr>
            </a:solidFill>
            <a:ln w="0">
              <a:solidFill>
                <a:schemeClr val="accent1">
                  <a:shade val="15000"/>
                  <a:alpha val="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Equal 16">
              <a:extLst>
                <a:ext uri="{FF2B5EF4-FFF2-40B4-BE49-F238E27FC236}">
                  <a16:creationId xmlns:a16="http://schemas.microsoft.com/office/drawing/2014/main" id="{3CD6AEFD-915B-83B4-86DF-08BA7765C10E}"/>
                </a:ext>
              </a:extLst>
            </p:cNvPr>
            <p:cNvSpPr/>
            <p:nvPr/>
          </p:nvSpPr>
          <p:spPr>
            <a:xfrm flipH="1">
              <a:off x="5024279" y="2524988"/>
              <a:ext cx="1911926" cy="457202"/>
            </a:xfrm>
            <a:prstGeom prst="mathEqual">
              <a:avLst>
                <a:gd name="adj1" fmla="val 23520"/>
                <a:gd name="adj2" fmla="val 222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0" name="Right Arrow 19">
            <a:extLst>
              <a:ext uri="{FF2B5EF4-FFF2-40B4-BE49-F238E27FC236}">
                <a16:creationId xmlns:a16="http://schemas.microsoft.com/office/drawing/2014/main" id="{6598DD2F-4405-E127-4CD0-B10137333311}"/>
              </a:ext>
            </a:extLst>
          </p:cNvPr>
          <p:cNvSpPr/>
          <p:nvPr/>
        </p:nvSpPr>
        <p:spPr>
          <a:xfrm>
            <a:off x="8084127" y="2924802"/>
            <a:ext cx="831272" cy="3635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7AD1096D-84FD-4786-4D2B-EBD94CF3D3C0}"/>
              </a:ext>
            </a:extLst>
          </p:cNvPr>
          <p:cNvSpPr/>
          <p:nvPr/>
        </p:nvSpPr>
        <p:spPr>
          <a:xfrm>
            <a:off x="8070271" y="4053947"/>
            <a:ext cx="831272" cy="3635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id="{D3035C5F-9B42-D551-4AD9-297827193786}"/>
              </a:ext>
            </a:extLst>
          </p:cNvPr>
          <p:cNvSpPr/>
          <p:nvPr/>
        </p:nvSpPr>
        <p:spPr>
          <a:xfrm>
            <a:off x="8056417" y="5162312"/>
            <a:ext cx="831272" cy="3635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umbs up icon.">
            <a:extLst>
              <a:ext uri="{FF2B5EF4-FFF2-40B4-BE49-F238E27FC236}">
                <a16:creationId xmlns:a16="http://schemas.microsoft.com/office/drawing/2014/main" id="{FA11A2FA-08FB-643D-E7DC-6191CBE09A44}"/>
              </a:ext>
            </a:extLst>
          </p:cNvPr>
          <p:cNvPicPr>
            <a:picLocks noChangeAspect="1"/>
          </p:cNvPicPr>
          <p:nvPr/>
        </p:nvPicPr>
        <p:blipFill rotWithShape="1">
          <a:blip r:embed="rId3">
            <a:duotone>
              <a:schemeClr val="accent1">
                <a:shade val="45000"/>
                <a:satMod val="135000"/>
              </a:schemeClr>
              <a:prstClr val="white"/>
            </a:duotone>
          </a:blip>
          <a:srcRect l="24424" t="22851" r="24522" b="26221"/>
          <a:stretch>
            <a:fillRect/>
          </a:stretch>
        </p:blipFill>
        <p:spPr>
          <a:xfrm>
            <a:off x="9625018" y="3267558"/>
            <a:ext cx="2566982" cy="1700398"/>
          </a:xfrm>
          <a:prstGeom prst="rect">
            <a:avLst/>
          </a:prstGeom>
        </p:spPr>
      </p:pic>
    </p:spTree>
    <p:extLst>
      <p:ext uri="{BB962C8B-B14F-4D97-AF65-F5344CB8AC3E}">
        <p14:creationId xmlns:p14="http://schemas.microsoft.com/office/powerpoint/2010/main" val="3408957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1955B-C234-9861-6A6E-F2899C779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103F9-6208-16DD-DAE3-73EE0BB752C7}"/>
              </a:ext>
            </a:extLst>
          </p:cNvPr>
          <p:cNvSpPr>
            <a:spLocks noGrp="1"/>
          </p:cNvSpPr>
          <p:nvPr>
            <p:ph type="title"/>
          </p:nvPr>
        </p:nvSpPr>
        <p:spPr>
          <a:xfrm>
            <a:off x="831850" y="729132"/>
            <a:ext cx="10379914" cy="314917"/>
          </a:xfrm>
        </p:spPr>
        <p:txBody>
          <a:bodyPr anchor="b">
            <a:normAutofit fontScale="90000"/>
          </a:bodyPr>
          <a:lstStyle/>
          <a:p>
            <a:r>
              <a:rPr lang="en-US" dirty="0"/>
              <a:t>The Trouble with Triangles</a:t>
            </a:r>
          </a:p>
        </p:txBody>
      </p:sp>
      <p:sp>
        <p:nvSpPr>
          <p:cNvPr id="7" name="Text Placeholder 2">
            <a:extLst>
              <a:ext uri="{FF2B5EF4-FFF2-40B4-BE49-F238E27FC236}">
                <a16:creationId xmlns:a16="http://schemas.microsoft.com/office/drawing/2014/main" id="{15D56802-1E08-5787-9007-17E654A5734A}"/>
              </a:ext>
            </a:extLst>
          </p:cNvPr>
          <p:cNvSpPr>
            <a:spLocks noGrp="1"/>
          </p:cNvSpPr>
          <p:nvPr>
            <p:ph type="body" idx="1"/>
          </p:nvPr>
        </p:nvSpPr>
        <p:spPr>
          <a:xfrm>
            <a:off x="831849" y="1350818"/>
            <a:ext cx="10379915" cy="4463133"/>
          </a:xfrm>
        </p:spPr>
        <p:txBody>
          <a:bodyPr>
            <a:normAutofit/>
          </a:bodyPr>
          <a:lstStyle/>
          <a:p>
            <a:pPr algn="ctr"/>
            <a:r>
              <a:rPr lang="en-US" sz="3600" dirty="0"/>
              <a:t>Externalizing Responsibility</a:t>
            </a:r>
            <a:endParaRPr lang="en-US" sz="3200" dirty="0"/>
          </a:p>
          <a:p>
            <a:endParaRPr lang="en-US" sz="2800" dirty="0"/>
          </a:p>
          <a:p>
            <a:r>
              <a:rPr lang="en-US" sz="4800" b="1" dirty="0"/>
              <a:t>				  T</a:t>
            </a:r>
          </a:p>
          <a:p>
            <a:r>
              <a:rPr lang="en-US" sz="4800" b="1" dirty="0"/>
              <a:t>							Other</a:t>
            </a:r>
          </a:p>
          <a:p>
            <a:endParaRPr lang="en-US" sz="4800" b="1" dirty="0"/>
          </a:p>
          <a:p>
            <a:r>
              <a:rPr lang="en-US" sz="4800" b="1" dirty="0"/>
              <a:t>				A:B</a:t>
            </a:r>
          </a:p>
          <a:p>
            <a:endParaRPr lang="en-US" sz="2800" b="1" dirty="0"/>
          </a:p>
        </p:txBody>
      </p:sp>
      <p:cxnSp>
        <p:nvCxnSpPr>
          <p:cNvPr id="3" name="Straight Arrow Connector 2">
            <a:extLst>
              <a:ext uri="{FF2B5EF4-FFF2-40B4-BE49-F238E27FC236}">
                <a16:creationId xmlns:a16="http://schemas.microsoft.com/office/drawing/2014/main" id="{A508F713-8514-7328-1AAB-65BE62E2A8D8}"/>
              </a:ext>
            </a:extLst>
          </p:cNvPr>
          <p:cNvCxnSpPr>
            <a:cxnSpLocks/>
          </p:cNvCxnSpPr>
          <p:nvPr/>
        </p:nvCxnSpPr>
        <p:spPr>
          <a:xfrm>
            <a:off x="5382491" y="2930236"/>
            <a:ext cx="1579418" cy="498764"/>
          </a:xfrm>
          <a:prstGeom prst="straightConnector1">
            <a:avLst/>
          </a:prstGeom>
          <a:ln w="1270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8AE7AC19-9FC5-6297-D2CB-432540BD323F}"/>
              </a:ext>
            </a:extLst>
          </p:cNvPr>
          <p:cNvCxnSpPr>
            <a:cxnSpLocks/>
          </p:cNvCxnSpPr>
          <p:nvPr/>
        </p:nvCxnSpPr>
        <p:spPr>
          <a:xfrm flipV="1">
            <a:off x="5652655" y="3844636"/>
            <a:ext cx="1309254" cy="997528"/>
          </a:xfrm>
          <a:prstGeom prst="straightConnector1">
            <a:avLst/>
          </a:prstGeom>
          <a:ln w="1270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Equal 16">
            <a:extLst>
              <a:ext uri="{FF2B5EF4-FFF2-40B4-BE49-F238E27FC236}">
                <a16:creationId xmlns:a16="http://schemas.microsoft.com/office/drawing/2014/main" id="{032F84F9-1C06-6E0F-DE23-D574F81D00AE}"/>
              </a:ext>
            </a:extLst>
          </p:cNvPr>
          <p:cNvSpPr/>
          <p:nvPr/>
        </p:nvSpPr>
        <p:spPr>
          <a:xfrm rot="16200000" flipH="1">
            <a:off x="4031674" y="3678382"/>
            <a:ext cx="1911926" cy="415638"/>
          </a:xfrm>
          <a:prstGeom prst="mathEqual">
            <a:avLst>
              <a:gd name="adj1" fmla="val 23520"/>
              <a:gd name="adj2" fmla="val 222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81185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BDA4-AE7F-EE00-B3A6-3D3A15D601C4}"/>
              </a:ext>
            </a:extLst>
          </p:cNvPr>
          <p:cNvSpPr>
            <a:spLocks noGrp="1"/>
          </p:cNvSpPr>
          <p:nvPr>
            <p:ph type="title"/>
          </p:nvPr>
        </p:nvSpPr>
        <p:spPr/>
        <p:txBody>
          <a:bodyPr/>
          <a:lstStyle/>
          <a:p>
            <a:pPr algn="ctr"/>
            <a:r>
              <a:rPr lang="en-US" dirty="0"/>
              <a:t>Converting Complaints Into Claims</a:t>
            </a:r>
          </a:p>
        </p:txBody>
      </p:sp>
      <p:sp>
        <p:nvSpPr>
          <p:cNvPr id="3" name="Content Placeholder 2">
            <a:extLst>
              <a:ext uri="{FF2B5EF4-FFF2-40B4-BE49-F238E27FC236}">
                <a16:creationId xmlns:a16="http://schemas.microsoft.com/office/drawing/2014/main" id="{B395FF59-3F31-D1C5-A044-9BE18CFC8A36}"/>
              </a:ext>
            </a:extLst>
          </p:cNvPr>
          <p:cNvSpPr>
            <a:spLocks noGrp="1"/>
          </p:cNvSpPr>
          <p:nvPr>
            <p:ph idx="1"/>
          </p:nvPr>
        </p:nvSpPr>
        <p:spPr>
          <a:xfrm>
            <a:off x="838200" y="1690688"/>
            <a:ext cx="10515600" cy="4200663"/>
          </a:xfrm>
        </p:spPr>
        <p:txBody>
          <a:bodyPr/>
          <a:lstStyle/>
          <a:p>
            <a:r>
              <a:rPr lang="en-US" dirty="0"/>
              <a:t>Complaints can be </a:t>
            </a:r>
            <a:r>
              <a:rPr lang="en-US" i="1" dirty="0"/>
              <a:t>invalid, </a:t>
            </a:r>
            <a:r>
              <a:rPr lang="en-US" dirty="0"/>
              <a:t>for example:</a:t>
            </a:r>
          </a:p>
          <a:p>
            <a:pPr marL="571500" indent="-571500">
              <a:lnSpc>
                <a:spcPct val="150000"/>
              </a:lnSpc>
              <a:buFont typeface="Arial" panose="020B0604020202020204" pitchFamily="34" charset="0"/>
              <a:buChar char="•"/>
            </a:pPr>
            <a:r>
              <a:rPr lang="en-US" dirty="0"/>
              <a:t>An attack; blame; judgment</a:t>
            </a:r>
          </a:p>
          <a:p>
            <a:pPr marL="571500" indent="-571500">
              <a:lnSpc>
                <a:spcPct val="150000"/>
              </a:lnSpc>
              <a:buFont typeface="Arial" panose="020B0604020202020204" pitchFamily="34" charset="0"/>
              <a:buChar char="•"/>
            </a:pPr>
            <a:r>
              <a:rPr lang="en-US" dirty="0"/>
              <a:t>A bid for pathological dependency</a:t>
            </a:r>
          </a:p>
          <a:p>
            <a:pPr lvl="1" indent="0" algn="ctr">
              <a:buNone/>
            </a:pPr>
            <a:r>
              <a:rPr lang="en-US" sz="3200" i="1" dirty="0"/>
              <a:t>     These responses warrant continued exploration</a:t>
            </a:r>
          </a:p>
          <a:p>
            <a:pPr lvl="1" indent="0">
              <a:buNone/>
            </a:pPr>
            <a:r>
              <a:rPr lang="en-US" sz="3200" i="1" dirty="0"/>
              <a:t>		They should not pass through to the other partner</a:t>
            </a:r>
          </a:p>
          <a:p>
            <a:pPr lvl="1" indent="0">
              <a:buNone/>
            </a:pPr>
            <a:endParaRPr lang="en-US" dirty="0"/>
          </a:p>
        </p:txBody>
      </p:sp>
    </p:spTree>
    <p:extLst>
      <p:ext uri="{BB962C8B-B14F-4D97-AF65-F5344CB8AC3E}">
        <p14:creationId xmlns:p14="http://schemas.microsoft.com/office/powerpoint/2010/main" val="1132719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77260-02E0-85CA-C8BC-113E50E457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1D085-4294-9DA1-70E8-0C8D020DD25F}"/>
              </a:ext>
            </a:extLst>
          </p:cNvPr>
          <p:cNvSpPr>
            <a:spLocks noGrp="1"/>
          </p:cNvSpPr>
          <p:nvPr>
            <p:ph type="title"/>
          </p:nvPr>
        </p:nvSpPr>
        <p:spPr/>
        <p:txBody>
          <a:bodyPr/>
          <a:lstStyle/>
          <a:p>
            <a:pPr algn="ctr"/>
            <a:r>
              <a:rPr lang="en-US" dirty="0"/>
              <a:t>Converting Complaints Into Claims</a:t>
            </a:r>
          </a:p>
        </p:txBody>
      </p:sp>
      <p:sp>
        <p:nvSpPr>
          <p:cNvPr id="3" name="Content Placeholder 2">
            <a:extLst>
              <a:ext uri="{FF2B5EF4-FFF2-40B4-BE49-F238E27FC236}">
                <a16:creationId xmlns:a16="http://schemas.microsoft.com/office/drawing/2014/main" id="{9E7FC492-5DCE-2DE2-163F-D96C327285FC}"/>
              </a:ext>
            </a:extLst>
          </p:cNvPr>
          <p:cNvSpPr>
            <a:spLocks noGrp="1"/>
          </p:cNvSpPr>
          <p:nvPr>
            <p:ph idx="1"/>
          </p:nvPr>
        </p:nvSpPr>
        <p:spPr>
          <a:xfrm>
            <a:off x="838200" y="1690688"/>
            <a:ext cx="10515600" cy="4200663"/>
          </a:xfrm>
        </p:spPr>
        <p:txBody>
          <a:bodyPr>
            <a:normAutofit/>
          </a:bodyPr>
          <a:lstStyle/>
          <a:p>
            <a:pPr>
              <a:lnSpc>
                <a:spcPct val="100000"/>
              </a:lnSpc>
            </a:pPr>
            <a:r>
              <a:rPr lang="en-US" dirty="0"/>
              <a:t>Complaints can be </a:t>
            </a:r>
            <a:r>
              <a:rPr lang="en-US" i="1" dirty="0"/>
              <a:t>valid, </a:t>
            </a:r>
            <a:r>
              <a:rPr lang="en-US" dirty="0"/>
              <a:t>for example:</a:t>
            </a:r>
          </a:p>
          <a:p>
            <a:pPr marL="1143000" lvl="1" indent="-457200">
              <a:lnSpc>
                <a:spcPct val="100000"/>
              </a:lnSpc>
            </a:pPr>
            <a:r>
              <a:rPr lang="en-US" sz="3200" dirty="0"/>
              <a:t>A bid for empathy, accountability, or behavior change</a:t>
            </a:r>
          </a:p>
          <a:p>
            <a:pPr marL="1143000" lvl="1" indent="-457200">
              <a:lnSpc>
                <a:spcPct val="100000"/>
              </a:lnSpc>
            </a:pPr>
            <a:r>
              <a:rPr lang="en-US" sz="3200" dirty="0"/>
              <a:t>Valid claims are actionable; fantasy fulfillment is not</a:t>
            </a:r>
          </a:p>
          <a:p>
            <a:pPr marL="1143000" lvl="1" indent="-457200">
              <a:lnSpc>
                <a:spcPct val="100000"/>
              </a:lnSpc>
            </a:pPr>
            <a:r>
              <a:rPr lang="en-US" sz="3200" dirty="0"/>
              <a:t>Promotes differentiation, autonomy, and secure attachment</a:t>
            </a:r>
          </a:p>
          <a:p>
            <a:pPr lvl="1" indent="0">
              <a:lnSpc>
                <a:spcPct val="100000"/>
              </a:lnSpc>
              <a:buNone/>
            </a:pPr>
            <a:r>
              <a:rPr lang="en-US" sz="3200" i="1" dirty="0"/>
              <a:t>	These claims are now passed on to the partner</a:t>
            </a:r>
          </a:p>
        </p:txBody>
      </p:sp>
    </p:spTree>
    <p:extLst>
      <p:ext uri="{BB962C8B-B14F-4D97-AF65-F5344CB8AC3E}">
        <p14:creationId xmlns:p14="http://schemas.microsoft.com/office/powerpoint/2010/main" val="4078424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8534400" cy="878541"/>
          </a:xfrm>
        </p:spPr>
        <p:txBody>
          <a:bodyPr/>
          <a:lstStyle/>
          <a:p>
            <a:r>
              <a:rPr lang="en-US" dirty="0"/>
              <a:t>Invalid Claims: a Deeper Look</a:t>
            </a:r>
          </a:p>
        </p:txBody>
      </p:sp>
      <p:sp>
        <p:nvSpPr>
          <p:cNvPr id="3" name="Content Placeholder 2"/>
          <p:cNvSpPr>
            <a:spLocks noGrp="1"/>
          </p:cNvSpPr>
          <p:nvPr>
            <p:ph idx="1"/>
          </p:nvPr>
        </p:nvSpPr>
        <p:spPr>
          <a:xfrm>
            <a:off x="627529" y="1452282"/>
            <a:ext cx="11080377" cy="4872318"/>
          </a:xfrm>
        </p:spPr>
        <p:txBody>
          <a:bodyPr>
            <a:normAutofit fontScale="92500" lnSpcReduction="10000"/>
          </a:bodyPr>
          <a:lstStyle/>
          <a:p>
            <a:pPr marL="230188" indent="-230188">
              <a:buNone/>
            </a:pPr>
            <a:r>
              <a:rPr lang="en-US" sz="3800" dirty="0">
                <a:solidFill>
                  <a:schemeClr val="bg1"/>
                </a:solidFill>
              </a:rPr>
              <a:t>Demands that promote pathological dependency:</a:t>
            </a:r>
          </a:p>
          <a:p>
            <a:pPr marL="741363" lvl="1" indent="-341313"/>
            <a:r>
              <a:rPr lang="en-US" sz="3800" dirty="0">
                <a:solidFill>
                  <a:schemeClr val="bg1"/>
                </a:solidFill>
              </a:rPr>
              <a:t>Demanding the partner to soothe unconditionally and infallibly </a:t>
            </a:r>
            <a:r>
              <a:rPr lang="en-US" sz="3800" i="1" dirty="0">
                <a:solidFill>
                  <a:schemeClr val="bg1"/>
                </a:solidFill>
              </a:rPr>
              <a:t>(Self-soothing function) </a:t>
            </a:r>
          </a:p>
          <a:p>
            <a:pPr marL="741363" lvl="1" indent="-341313"/>
            <a:r>
              <a:rPr lang="en-US" sz="3800" dirty="0">
                <a:solidFill>
                  <a:schemeClr val="bg1"/>
                </a:solidFill>
              </a:rPr>
              <a:t>Expecting the partner to make the speaker feel better about him/herself  </a:t>
            </a:r>
            <a:r>
              <a:rPr lang="en-US" sz="3800" i="1" dirty="0">
                <a:solidFill>
                  <a:schemeClr val="bg1"/>
                </a:solidFill>
              </a:rPr>
              <a:t>(Self-validation function)</a:t>
            </a:r>
          </a:p>
          <a:p>
            <a:pPr marL="741363" lvl="1" indent="-341313"/>
            <a:r>
              <a:rPr lang="en-US" sz="3800" dirty="0">
                <a:solidFill>
                  <a:schemeClr val="bg1"/>
                </a:solidFill>
              </a:rPr>
              <a:t>Wanting the partner to suborn his/her identity to better complement the speaker’s ego </a:t>
            </a:r>
            <a:r>
              <a:rPr lang="en-US" sz="3800" i="1" dirty="0">
                <a:solidFill>
                  <a:schemeClr val="bg1"/>
                </a:solidFill>
              </a:rPr>
              <a:t>(Ego functions; self–validation)</a:t>
            </a:r>
            <a:endParaRPr lang="en-US" sz="3800" dirty="0">
              <a:solidFill>
                <a:schemeClr val="bg1"/>
              </a:solidFill>
            </a:endParaRPr>
          </a:p>
          <a:p>
            <a:pPr marL="741363" lvl="1" indent="-341313"/>
            <a:r>
              <a:rPr lang="en-US" sz="3800" dirty="0">
                <a:solidFill>
                  <a:schemeClr val="bg1"/>
                </a:solidFill>
              </a:rPr>
              <a:t>Expecting the partner to heal the speaker’s attachment wounds </a:t>
            </a:r>
            <a:r>
              <a:rPr lang="en-US" sz="3800" i="1" dirty="0">
                <a:solidFill>
                  <a:schemeClr val="bg1"/>
                </a:solidFill>
              </a:rPr>
              <a:t>(Constant Object function)</a:t>
            </a:r>
            <a:endParaRPr lang="en-US" sz="3800" dirty="0">
              <a:solidFill>
                <a:schemeClr val="bg1"/>
              </a:solidFill>
            </a:endParaRPr>
          </a:p>
          <a:p>
            <a:pPr marL="630238" lvl="1" indent="-230188"/>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9" presetClass="exit" presetSubtype="0" fill="hold" nodeType="withEffect">
                                  <p:stCondLst>
                                    <p:cond delay="0"/>
                                  </p:stCondLst>
                                  <p:childTnLst>
                                    <p:animEffect transition="out" filter="dissolve">
                                      <p:cBhvr>
                                        <p:cTn id="32" dur="500"/>
                                        <p:tgtEl>
                                          <p:spTgt spid="3">
                                            <p:txEl>
                                              <p:pRg st="0" end="0"/>
                                            </p:txEl>
                                          </p:spTgt>
                                        </p:tgtEl>
                                      </p:cBhvr>
                                    </p:animEffect>
                                    <p:set>
                                      <p:cBhvr>
                                        <p:cTn id="33" dur="1" fill="hold">
                                          <p:stCondLst>
                                            <p:cond delay="499"/>
                                          </p:stCondLst>
                                        </p:cTn>
                                        <p:tgtEl>
                                          <p:spTgt spid="3">
                                            <p:txEl>
                                              <p:pRg st="0" end="0"/>
                                            </p:txEl>
                                          </p:spTgt>
                                        </p:tgtEl>
                                        <p:attrNameLst>
                                          <p:attrName>style.visibility</p:attrName>
                                        </p:attrNameLst>
                                      </p:cBhvr>
                                      <p:to>
                                        <p:strVal val="hidden"/>
                                      </p:to>
                                    </p:set>
                                  </p:childTnLst>
                                </p:cTn>
                              </p:par>
                              <p:par>
                                <p:cTn id="34" presetID="9" presetClass="exit" presetSubtype="0" fill="hold" nodeType="withEffect">
                                  <p:stCondLst>
                                    <p:cond delay="0"/>
                                  </p:stCondLst>
                                  <p:childTnLst>
                                    <p:animEffect transition="out" filter="dissolve">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par>
                                <p:cTn id="37" presetID="9" presetClass="exit" presetSubtype="0" fill="hold" nodeType="withEffect">
                                  <p:stCondLst>
                                    <p:cond delay="0"/>
                                  </p:stCondLst>
                                  <p:childTnLst>
                                    <p:animEffect transition="out" filter="dissolv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3">
                                            <p:txEl>
                                              <p:pRg st="3" end="3"/>
                                            </p:txEl>
                                          </p:spTgt>
                                        </p:tgtEl>
                                      </p:cBhvr>
                                    </p:animEffect>
                                    <p:set>
                                      <p:cBhvr>
                                        <p:cTn id="42" dur="1" fill="hold">
                                          <p:stCondLst>
                                            <p:cond delay="499"/>
                                          </p:stCondLst>
                                        </p:cTn>
                                        <p:tgtEl>
                                          <p:spTgt spid="3">
                                            <p:txEl>
                                              <p:pRg st="3" end="3"/>
                                            </p:txEl>
                                          </p:spTgt>
                                        </p:tgtEl>
                                        <p:attrNameLst>
                                          <p:attrName>style.visibility</p:attrName>
                                        </p:attrNameLst>
                                      </p:cBhvr>
                                      <p:to>
                                        <p:strVal val="hidden"/>
                                      </p:to>
                                    </p:set>
                                  </p:childTnLst>
                                </p:cTn>
                              </p:par>
                              <p:par>
                                <p:cTn id="43" presetID="9" presetClass="exit" presetSubtype="0" fill="hold" nodeType="withEffect">
                                  <p:stCondLst>
                                    <p:cond delay="0"/>
                                  </p:stCondLst>
                                  <p:childTnLst>
                                    <p:animEffect transition="out" filter="dissolve">
                                      <p:cBhvr>
                                        <p:cTn id="44" dur="500"/>
                                        <p:tgtEl>
                                          <p:spTgt spid="3">
                                            <p:txEl>
                                              <p:pRg st="4" end="4"/>
                                            </p:txEl>
                                          </p:spTgt>
                                        </p:tgtEl>
                                      </p:cBhvr>
                                    </p:animEffect>
                                    <p:set>
                                      <p:cBhvr>
                                        <p:cTn id="45"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533400"/>
            <a:ext cx="8305800" cy="1052596"/>
          </a:xfrm>
          <a:prstGeom prst="rect">
            <a:avLst/>
          </a:prstGeom>
        </p:spPr>
        <p:txBody>
          <a:bodyPr wrap="square">
            <a:spAutoFit/>
          </a:bodyPr>
          <a:lstStyle/>
          <a:p>
            <a:pPr marL="1200150" lvl="2" indent="-285750" algn="l" eaLnBrk="0" hangingPunct="0">
              <a:spcBef>
                <a:spcPct val="40000"/>
              </a:spcBef>
              <a:buClr>
                <a:srgbClr val="FFFFFF"/>
              </a:buClr>
              <a:buNone/>
            </a:pPr>
            <a:endParaRPr lang="en-US" sz="2600" i="0" kern="0" dirty="0">
              <a:solidFill>
                <a:srgbClr val="FFFFFF"/>
              </a:solidFill>
              <a:latin typeface="Arial"/>
            </a:endParaRPr>
          </a:p>
          <a:p>
            <a:pPr marL="1200150" lvl="2" indent="-285750" algn="l" eaLnBrk="0" hangingPunct="0">
              <a:spcBef>
                <a:spcPct val="40000"/>
              </a:spcBef>
              <a:buClr>
                <a:srgbClr val="FFFFFF"/>
              </a:buClr>
              <a:buFont typeface="Arial" pitchFamily="34" charset="0"/>
              <a:buChar char="•"/>
            </a:pPr>
            <a:endParaRPr lang="en-US" sz="2600" i="0" kern="0" dirty="0">
              <a:solidFill>
                <a:srgbClr val="FFFFFF"/>
              </a:solidFill>
              <a:latin typeface="Arial"/>
            </a:endParaRPr>
          </a:p>
        </p:txBody>
      </p:sp>
      <p:sp>
        <p:nvSpPr>
          <p:cNvPr id="5" name="Title 4"/>
          <p:cNvSpPr>
            <a:spLocks noGrp="1"/>
          </p:cNvSpPr>
          <p:nvPr>
            <p:ph type="title"/>
          </p:nvPr>
        </p:nvSpPr>
        <p:spPr>
          <a:xfrm>
            <a:off x="838200" y="365125"/>
            <a:ext cx="10515600" cy="907863"/>
          </a:xfrm>
        </p:spPr>
        <p:txBody>
          <a:bodyPr/>
          <a:lstStyle/>
          <a:p>
            <a:r>
              <a:rPr lang="en-US" dirty="0"/>
              <a:t>Valid Claims: a Deeper Look</a:t>
            </a:r>
          </a:p>
        </p:txBody>
      </p:sp>
      <p:sp>
        <p:nvSpPr>
          <p:cNvPr id="7" name="Content Placeholder 6"/>
          <p:cNvSpPr>
            <a:spLocks noGrp="1"/>
          </p:cNvSpPr>
          <p:nvPr>
            <p:ph idx="1"/>
          </p:nvPr>
        </p:nvSpPr>
        <p:spPr>
          <a:xfrm>
            <a:off x="1219200" y="1441263"/>
            <a:ext cx="10058400" cy="4502337"/>
          </a:xfrm>
        </p:spPr>
        <p:txBody>
          <a:bodyPr>
            <a:normAutofit/>
          </a:bodyPr>
          <a:lstStyle/>
          <a:p>
            <a:pPr>
              <a:buNone/>
            </a:pPr>
            <a:r>
              <a:rPr lang="en-US" sz="4000" dirty="0"/>
              <a:t>Requests of behavior change that:</a:t>
            </a:r>
          </a:p>
          <a:p>
            <a:pPr lvl="1"/>
            <a:r>
              <a:rPr lang="en-US" sz="3600" dirty="0"/>
              <a:t>Improves boundaries</a:t>
            </a:r>
          </a:p>
          <a:p>
            <a:pPr lvl="1"/>
            <a:r>
              <a:rPr lang="en-US" sz="3600" dirty="0"/>
              <a:t>Seeks to balance fairness of give and take</a:t>
            </a:r>
          </a:p>
          <a:p>
            <a:pPr lvl="2"/>
            <a:r>
              <a:rPr lang="en-US" sz="3200" dirty="0"/>
              <a:t>Transactionally, I.e., distribution of resources</a:t>
            </a:r>
          </a:p>
          <a:p>
            <a:pPr lvl="2"/>
            <a:r>
              <a:rPr lang="en-US" sz="3200" dirty="0"/>
              <a:t>Ethically: balance of Subject/Object Roles</a:t>
            </a:r>
          </a:p>
          <a:p>
            <a:pPr lvl="1"/>
            <a:r>
              <a:rPr lang="en-US" sz="3600" dirty="0"/>
              <a:t>Promotes earned secure attachment</a:t>
            </a:r>
          </a:p>
          <a:p>
            <a:pPr lvl="1"/>
            <a:r>
              <a:rPr lang="en-US" sz="3600" dirty="0"/>
              <a:t>Promotes autonomy/differentiation</a:t>
            </a:r>
          </a:p>
          <a:p>
            <a:pPr lvl="1"/>
            <a:r>
              <a:rPr lang="en-US" sz="3600" dirty="0"/>
              <a:t>Made with conscious </a:t>
            </a:r>
            <a:r>
              <a:rPr lang="en-US" sz="3600" i="1" dirty="0"/>
              <a:t>intention</a:t>
            </a:r>
            <a:endParaRPr lang="en-US" sz="3600" dirty="0"/>
          </a:p>
          <a:p>
            <a:pPr marL="457200" lvl="1" indent="0">
              <a:buNone/>
            </a:pPr>
            <a:endParaRPr lang="en-US" dirty="0"/>
          </a:p>
          <a:p>
            <a:pPr lvl="1">
              <a:buNone/>
            </a:pPr>
            <a:endParaRPr lang="en-US" dirty="0"/>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dissolve">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dissolve">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dissolve">
                                      <p:cBhvr>
                                        <p:cTn id="23" dur="500"/>
                                        <p:tgtEl>
                                          <p:spTgt spid="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dissolve">
                                      <p:cBhvr>
                                        <p:cTn id="28" dur="500"/>
                                        <p:tgtEl>
                                          <p:spTgt spid="7">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Effect transition="in" filter="dissolve">
                                      <p:cBhvr>
                                        <p:cTn id="33" dur="500"/>
                                        <p:tgtEl>
                                          <p:spTgt spid="7">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7">
                                            <p:txEl>
                                              <p:pRg st="6" end="6"/>
                                            </p:txEl>
                                          </p:spTgt>
                                        </p:tgtEl>
                                        <p:attrNameLst>
                                          <p:attrName>style.visibility</p:attrName>
                                        </p:attrNameLst>
                                      </p:cBhvr>
                                      <p:to>
                                        <p:strVal val="visible"/>
                                      </p:to>
                                    </p:set>
                                    <p:animEffect transition="in" filter="dissolve">
                                      <p:cBhvr>
                                        <p:cTn id="38" dur="500"/>
                                        <p:tgtEl>
                                          <p:spTgt spid="7">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Effect transition="in" filter="dissolve">
                                      <p:cBhvr>
                                        <p:cTn id="43"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0C382-AAEE-1748-1D40-EA7EC8763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868B0-65D2-AF3A-8B01-3895F49E8905}"/>
              </a:ext>
            </a:extLst>
          </p:cNvPr>
          <p:cNvSpPr>
            <a:spLocks noGrp="1"/>
          </p:cNvSpPr>
          <p:nvPr>
            <p:ph type="title"/>
          </p:nvPr>
        </p:nvSpPr>
        <p:spPr>
          <a:xfrm>
            <a:off x="831849" y="729132"/>
            <a:ext cx="10926763" cy="170980"/>
          </a:xfrm>
        </p:spPr>
        <p:txBody>
          <a:bodyPr anchor="b">
            <a:normAutofit fontScale="90000"/>
          </a:bodyPr>
          <a:lstStyle/>
          <a:p>
            <a:r>
              <a:rPr lang="en-US" dirty="0"/>
              <a:t>The </a:t>
            </a:r>
            <a:r>
              <a:rPr lang="en-US" i="1" dirty="0"/>
              <a:t>Hearing Test: </a:t>
            </a:r>
            <a:r>
              <a:rPr lang="en-US" dirty="0"/>
              <a:t>What does it mean to “Hear”?</a:t>
            </a:r>
          </a:p>
        </p:txBody>
      </p:sp>
      <p:sp>
        <p:nvSpPr>
          <p:cNvPr id="7" name="Text Placeholder 2">
            <a:extLst>
              <a:ext uri="{FF2B5EF4-FFF2-40B4-BE49-F238E27FC236}">
                <a16:creationId xmlns:a16="http://schemas.microsoft.com/office/drawing/2014/main" id="{C25B7520-C827-20A4-EC86-1C14C38A7656}"/>
              </a:ext>
            </a:extLst>
          </p:cNvPr>
          <p:cNvSpPr>
            <a:spLocks noGrp="1"/>
          </p:cNvSpPr>
          <p:nvPr>
            <p:ph type="body" idx="1"/>
          </p:nvPr>
        </p:nvSpPr>
        <p:spPr>
          <a:xfrm>
            <a:off x="831849" y="1314450"/>
            <a:ext cx="10379915" cy="4643438"/>
          </a:xfrm>
        </p:spPr>
        <p:txBody>
          <a:bodyPr>
            <a:normAutofit fontScale="92500" lnSpcReduction="10000"/>
          </a:bodyPr>
          <a:lstStyle/>
          <a:p>
            <a:pPr marL="342900" indent="-342900">
              <a:lnSpc>
                <a:spcPct val="100000"/>
              </a:lnSpc>
              <a:buFont typeface="Arial" panose="020B0604020202020204" pitchFamily="34" charset="0"/>
              <a:buChar char="•"/>
            </a:pPr>
            <a:r>
              <a:rPr lang="en-US" sz="3200" dirty="0">
                <a:solidFill>
                  <a:schemeClr val="bg2"/>
                </a:solidFill>
              </a:rPr>
              <a:t>To </a:t>
            </a:r>
            <a:r>
              <a:rPr lang="en-US" sz="3200" b="1" dirty="0">
                <a:solidFill>
                  <a:schemeClr val="bg2"/>
                </a:solidFill>
              </a:rPr>
              <a:t>“hear”: </a:t>
            </a:r>
            <a:r>
              <a:rPr lang="en-US" sz="3200" i="1" dirty="0">
                <a:solidFill>
                  <a:schemeClr val="bg2"/>
                </a:solidFill>
              </a:rPr>
              <a:t>I noticed a sound coming from your mouth</a:t>
            </a:r>
          </a:p>
          <a:p>
            <a:pPr marL="342900" indent="-342900">
              <a:lnSpc>
                <a:spcPct val="100000"/>
              </a:lnSpc>
              <a:buFont typeface="Arial" panose="020B0604020202020204" pitchFamily="34" charset="0"/>
              <a:buChar char="•"/>
            </a:pPr>
            <a:endParaRPr lang="en-US" sz="3200" i="1" dirty="0"/>
          </a:p>
          <a:p>
            <a:pPr marL="342900" indent="-342900">
              <a:lnSpc>
                <a:spcPct val="100000"/>
              </a:lnSpc>
              <a:buFont typeface="Arial" panose="020B0604020202020204" pitchFamily="34" charset="0"/>
              <a:buChar char="•"/>
            </a:pPr>
            <a:r>
              <a:rPr lang="en-US" sz="3200" dirty="0">
                <a:solidFill>
                  <a:schemeClr val="bg2"/>
                </a:solidFill>
              </a:rPr>
              <a:t>To </a:t>
            </a:r>
            <a:r>
              <a:rPr lang="en-US" sz="3200" b="1" dirty="0">
                <a:solidFill>
                  <a:schemeClr val="bg2"/>
                </a:solidFill>
              </a:rPr>
              <a:t>“</a:t>
            </a:r>
            <a:r>
              <a:rPr lang="en-US" sz="3200" b="1" dirty="0"/>
              <a:t>listen”: </a:t>
            </a:r>
            <a:r>
              <a:rPr lang="en-US" sz="3200" i="1" dirty="0"/>
              <a:t>I noticed that you were using words</a:t>
            </a:r>
          </a:p>
          <a:p>
            <a:pPr marL="342900" indent="-342900">
              <a:lnSpc>
                <a:spcPct val="100000"/>
              </a:lnSpc>
              <a:buFont typeface="Arial" panose="020B0604020202020204" pitchFamily="34" charset="0"/>
              <a:buChar char="•"/>
            </a:pPr>
            <a:endParaRPr lang="en-US" sz="3200" i="1" dirty="0">
              <a:solidFill>
                <a:schemeClr val="bg2"/>
              </a:solidFill>
            </a:endParaRPr>
          </a:p>
          <a:p>
            <a:pPr marL="342900" indent="-342900">
              <a:lnSpc>
                <a:spcPct val="100000"/>
              </a:lnSpc>
              <a:buFont typeface="Arial" panose="020B0604020202020204" pitchFamily="34" charset="0"/>
              <a:buChar char="•"/>
            </a:pPr>
            <a:r>
              <a:rPr lang="en-US" sz="3200" dirty="0">
                <a:solidFill>
                  <a:schemeClr val="bg2"/>
                </a:solidFill>
              </a:rPr>
              <a:t>T</a:t>
            </a:r>
            <a:r>
              <a:rPr lang="en-US" sz="3200" dirty="0"/>
              <a:t>o </a:t>
            </a:r>
            <a:r>
              <a:rPr lang="en-US" sz="3200" b="1" dirty="0"/>
              <a:t>“HEAR”: </a:t>
            </a:r>
            <a:r>
              <a:rPr lang="en-US" sz="3200" dirty="0"/>
              <a:t>to mentalize, empathize, and perspective take*: </a:t>
            </a:r>
            <a:endParaRPr lang="en-US" sz="3200" i="1" dirty="0"/>
          </a:p>
          <a:p>
            <a:pPr marL="800100" lvl="1" indent="-342900">
              <a:lnSpc>
                <a:spcPct val="100000"/>
              </a:lnSpc>
              <a:buFont typeface="Arial" panose="020B0604020202020204" pitchFamily="34" charset="0"/>
              <a:buChar char="•"/>
            </a:pPr>
            <a:r>
              <a:rPr lang="en-US" sz="3200" i="1" dirty="0">
                <a:solidFill>
                  <a:schemeClr val="bg2"/>
                </a:solidFill>
              </a:rPr>
              <a:t>I feel you</a:t>
            </a:r>
          </a:p>
          <a:p>
            <a:pPr marL="800100" lvl="1" indent="-342900">
              <a:lnSpc>
                <a:spcPct val="100000"/>
              </a:lnSpc>
              <a:buFont typeface="Arial" panose="020B0604020202020204" pitchFamily="34" charset="0"/>
              <a:buChar char="•"/>
            </a:pPr>
            <a:r>
              <a:rPr lang="en-US" sz="3200" i="1" dirty="0">
                <a:solidFill>
                  <a:schemeClr val="bg2"/>
                </a:solidFill>
              </a:rPr>
              <a:t>I get what you mean</a:t>
            </a:r>
          </a:p>
          <a:p>
            <a:pPr marL="800100" lvl="1" indent="-342900">
              <a:lnSpc>
                <a:spcPct val="100000"/>
              </a:lnSpc>
              <a:buFont typeface="Arial" panose="020B0604020202020204" pitchFamily="34" charset="0"/>
              <a:buChar char="•"/>
            </a:pPr>
            <a:r>
              <a:rPr lang="en-US" sz="3200" i="1" dirty="0">
                <a:solidFill>
                  <a:schemeClr val="bg2"/>
                </a:solidFill>
              </a:rPr>
              <a:t>I can make your case for you</a:t>
            </a:r>
          </a:p>
          <a:p>
            <a:pPr>
              <a:lnSpc>
                <a:spcPct val="100000"/>
              </a:lnSpc>
            </a:pPr>
            <a:r>
              <a:rPr lang="en-US" sz="3200" i="1" dirty="0"/>
              <a:t>*</a:t>
            </a:r>
            <a:r>
              <a:rPr lang="en-US" sz="3200" u="sng" dirty="0"/>
              <a:t>whether or not you agree!</a:t>
            </a:r>
            <a:endParaRPr lang="en-US" sz="3200" u="sng" dirty="0">
              <a:solidFill>
                <a:schemeClr val="bg2"/>
              </a:solidFill>
            </a:endParaRPr>
          </a:p>
        </p:txBody>
      </p:sp>
    </p:spTree>
    <p:extLst>
      <p:ext uri="{BB962C8B-B14F-4D97-AF65-F5344CB8AC3E}">
        <p14:creationId xmlns:p14="http://schemas.microsoft.com/office/powerpoint/2010/main" val="4085681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4559A-1B0D-5FAE-4D78-F20996F05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24781-F1D0-D439-A113-9C8646E70B78}"/>
              </a:ext>
            </a:extLst>
          </p:cNvPr>
          <p:cNvSpPr>
            <a:spLocks noGrp="1"/>
          </p:cNvSpPr>
          <p:nvPr>
            <p:ph type="title"/>
          </p:nvPr>
        </p:nvSpPr>
        <p:spPr>
          <a:xfrm>
            <a:off x="831850" y="729132"/>
            <a:ext cx="10379914" cy="1048542"/>
          </a:xfrm>
        </p:spPr>
        <p:txBody>
          <a:bodyPr anchor="b">
            <a:normAutofit/>
          </a:bodyPr>
          <a:lstStyle/>
          <a:p>
            <a:r>
              <a:rPr lang="en-US" dirty="0"/>
              <a:t>The </a:t>
            </a:r>
            <a:r>
              <a:rPr lang="en-US" i="1" dirty="0"/>
              <a:t>Hearing Test</a:t>
            </a:r>
            <a:endParaRPr lang="en-US" dirty="0"/>
          </a:p>
        </p:txBody>
      </p:sp>
      <p:sp>
        <p:nvSpPr>
          <p:cNvPr id="7" name="Text Placeholder 2">
            <a:extLst>
              <a:ext uri="{FF2B5EF4-FFF2-40B4-BE49-F238E27FC236}">
                <a16:creationId xmlns:a16="http://schemas.microsoft.com/office/drawing/2014/main" id="{5DCD4A62-19B4-443E-3A0C-72A333BA3706}"/>
              </a:ext>
            </a:extLst>
          </p:cNvPr>
          <p:cNvSpPr>
            <a:spLocks noGrp="1"/>
          </p:cNvSpPr>
          <p:nvPr>
            <p:ph type="body" idx="1"/>
          </p:nvPr>
        </p:nvSpPr>
        <p:spPr>
          <a:xfrm>
            <a:off x="831849" y="2022397"/>
            <a:ext cx="10379915" cy="3791554"/>
          </a:xfrm>
        </p:spPr>
        <p:txBody>
          <a:bodyPr>
            <a:normAutofit/>
          </a:bodyPr>
          <a:lstStyle/>
          <a:p>
            <a:pPr marL="342900" indent="-342900">
              <a:buFont typeface="Arial" panose="020B0604020202020204" pitchFamily="34" charset="0"/>
              <a:buChar char="•"/>
            </a:pPr>
            <a:r>
              <a:rPr lang="en-US" sz="3200" dirty="0"/>
              <a:t>The second partner is asked what they heard of the </a:t>
            </a:r>
            <a:r>
              <a:rPr lang="en-US" sz="3200" i="1" dirty="0"/>
              <a:t>valid claim</a:t>
            </a:r>
          </a:p>
          <a:p>
            <a:pPr marL="342900" indent="-342900">
              <a:buFont typeface="Arial" panose="020B0604020202020204" pitchFamily="34" charset="0"/>
              <a:buChar char="•"/>
            </a:pPr>
            <a:r>
              <a:rPr lang="en-US" sz="3200" dirty="0"/>
              <a:t>If they interpret, judge, or react defensively, the therapist works to help them:</a:t>
            </a:r>
          </a:p>
          <a:p>
            <a:pPr marL="914400" lvl="1" indent="-457200">
              <a:buFont typeface="Courier New" panose="02070309020205020404" pitchFamily="49" charset="0"/>
              <a:buChar char="o"/>
            </a:pPr>
            <a:r>
              <a:rPr lang="en-US" sz="2800" dirty="0">
                <a:solidFill>
                  <a:schemeClr val="bg2"/>
                </a:solidFill>
              </a:rPr>
              <a:t>Comprehend</a:t>
            </a:r>
          </a:p>
          <a:p>
            <a:pPr marL="914400" lvl="1" indent="-457200">
              <a:buFont typeface="Courier New" panose="02070309020205020404" pitchFamily="49" charset="0"/>
              <a:buChar char="o"/>
            </a:pPr>
            <a:r>
              <a:rPr lang="en-US" sz="2800" dirty="0">
                <a:solidFill>
                  <a:schemeClr val="bg2"/>
                </a:solidFill>
              </a:rPr>
              <a:t>Acknowledge</a:t>
            </a:r>
          </a:p>
          <a:p>
            <a:pPr marL="914400" lvl="1" indent="-457200">
              <a:buFont typeface="Courier New" panose="02070309020205020404" pitchFamily="49" charset="0"/>
              <a:buChar char="o"/>
            </a:pPr>
            <a:r>
              <a:rPr lang="en-US" sz="2800" dirty="0">
                <a:solidFill>
                  <a:schemeClr val="bg2"/>
                </a:solidFill>
              </a:rPr>
              <a:t>Respond responsibly</a:t>
            </a:r>
          </a:p>
        </p:txBody>
      </p:sp>
    </p:spTree>
    <p:extLst>
      <p:ext uri="{BB962C8B-B14F-4D97-AF65-F5344CB8AC3E}">
        <p14:creationId xmlns:p14="http://schemas.microsoft.com/office/powerpoint/2010/main" val="2461216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6EC6-CA93-0A99-CC66-8F4CC411E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F67AC-5925-725C-A8E7-562BB1D62CB0}"/>
              </a:ext>
            </a:extLst>
          </p:cNvPr>
          <p:cNvSpPr>
            <a:spLocks noGrp="1"/>
          </p:cNvSpPr>
          <p:nvPr>
            <p:ph type="title"/>
          </p:nvPr>
        </p:nvSpPr>
        <p:spPr>
          <a:xfrm>
            <a:off x="831850" y="729132"/>
            <a:ext cx="10379914" cy="559341"/>
          </a:xfrm>
        </p:spPr>
        <p:txBody>
          <a:bodyPr anchor="b">
            <a:normAutofit fontScale="90000"/>
          </a:bodyPr>
          <a:lstStyle/>
          <a:p>
            <a:r>
              <a:rPr lang="en-US" dirty="0"/>
              <a:t>The </a:t>
            </a:r>
            <a:r>
              <a:rPr lang="en-US" i="1" dirty="0"/>
              <a:t>Hearing Test</a:t>
            </a:r>
            <a:endParaRPr lang="en-US" dirty="0"/>
          </a:p>
        </p:txBody>
      </p:sp>
      <p:sp>
        <p:nvSpPr>
          <p:cNvPr id="7" name="Text Placeholder 2">
            <a:extLst>
              <a:ext uri="{FF2B5EF4-FFF2-40B4-BE49-F238E27FC236}">
                <a16:creationId xmlns:a16="http://schemas.microsoft.com/office/drawing/2014/main" id="{1511C70D-ACB8-C262-69E9-CC5C9ADAE3BF}"/>
              </a:ext>
            </a:extLst>
          </p:cNvPr>
          <p:cNvSpPr>
            <a:spLocks noGrp="1"/>
          </p:cNvSpPr>
          <p:nvPr>
            <p:ph type="body" idx="1"/>
          </p:nvPr>
        </p:nvSpPr>
        <p:spPr>
          <a:xfrm>
            <a:off x="831849" y="1475509"/>
            <a:ext cx="10379915" cy="4338442"/>
          </a:xfrm>
        </p:spPr>
        <p:txBody>
          <a:bodyPr>
            <a:normAutofit lnSpcReduction="10000"/>
          </a:bodyPr>
          <a:lstStyle/>
          <a:p>
            <a:pPr>
              <a:lnSpc>
                <a:spcPct val="120000"/>
              </a:lnSpc>
            </a:pPr>
            <a:r>
              <a:rPr lang="en-US" sz="3200" dirty="0"/>
              <a:t>If the partner </a:t>
            </a:r>
            <a:r>
              <a:rPr lang="en-US" sz="3200" i="1" dirty="0"/>
              <a:t>fails</a:t>
            </a:r>
            <a:r>
              <a:rPr lang="en-US" sz="3200" dirty="0"/>
              <a:t> the hearing test:</a:t>
            </a:r>
          </a:p>
          <a:p>
            <a:pPr marL="457200" indent="-457200">
              <a:lnSpc>
                <a:spcPct val="120000"/>
              </a:lnSpc>
              <a:buFont typeface="Arial" panose="020B0604020202020204" pitchFamily="34" charset="0"/>
              <a:buChar char="•"/>
            </a:pPr>
            <a:r>
              <a:rPr lang="en-US" sz="3200" dirty="0"/>
              <a:t>Redirect the client </a:t>
            </a:r>
            <a:r>
              <a:rPr lang="en-US" sz="3200" dirty="0">
                <a:solidFill>
                  <a:schemeClr val="bg2"/>
                </a:solidFill>
              </a:rPr>
              <a:t>to repeat what was said</a:t>
            </a:r>
          </a:p>
          <a:p>
            <a:pPr marL="457200" indent="-457200">
              <a:lnSpc>
                <a:spcPct val="120000"/>
              </a:lnSpc>
              <a:buFont typeface="Arial" panose="020B0604020202020204" pitchFamily="34" charset="0"/>
              <a:buChar char="•"/>
            </a:pPr>
            <a:r>
              <a:rPr lang="en-US" sz="3200" dirty="0"/>
              <a:t>Ask if the client </a:t>
            </a:r>
            <a:r>
              <a:rPr lang="en-US" sz="3200" i="1" dirty="0"/>
              <a:t>wants to know</a:t>
            </a:r>
            <a:r>
              <a:rPr lang="en-US" sz="3200" dirty="0"/>
              <a:t> what was said</a:t>
            </a:r>
          </a:p>
          <a:p>
            <a:pPr marL="914400" lvl="1" indent="-457200">
              <a:lnSpc>
                <a:spcPct val="120000"/>
              </a:lnSpc>
              <a:buFont typeface="Courier New" panose="02070309020205020404" pitchFamily="49" charset="0"/>
              <a:buChar char="o"/>
            </a:pPr>
            <a:r>
              <a:rPr lang="en-US" sz="3200" dirty="0">
                <a:solidFill>
                  <a:schemeClr val="bg2"/>
                </a:solidFill>
              </a:rPr>
              <a:t>If not, why not?</a:t>
            </a:r>
          </a:p>
          <a:p>
            <a:pPr lvl="2">
              <a:lnSpc>
                <a:spcPct val="120000"/>
              </a:lnSpc>
            </a:pPr>
            <a:r>
              <a:rPr lang="en-US" sz="3200" dirty="0">
                <a:solidFill>
                  <a:schemeClr val="bg2"/>
                </a:solidFill>
              </a:rPr>
              <a:t>(Too activated? </a:t>
            </a:r>
            <a:r>
              <a:rPr lang="en-US" sz="3200" i="1" dirty="0">
                <a:solidFill>
                  <a:schemeClr val="bg2"/>
                </a:solidFill>
              </a:rPr>
              <a:t>Destructively entitled?)</a:t>
            </a:r>
          </a:p>
          <a:p>
            <a:pPr marL="571500" indent="-571500">
              <a:lnSpc>
                <a:spcPct val="120000"/>
              </a:lnSpc>
              <a:buFont typeface="Arial" panose="020B0604020202020204" pitchFamily="34" charset="0"/>
              <a:buChar char="•"/>
            </a:pPr>
            <a:r>
              <a:rPr lang="en-US" sz="3200" dirty="0">
                <a:solidFill>
                  <a:schemeClr val="bg2"/>
                </a:solidFill>
              </a:rPr>
              <a:t>Therapist stays with this partner until “hearing” is </a:t>
            </a:r>
            <a:r>
              <a:rPr lang="en-US" sz="3200" dirty="0"/>
              <a:t>achieved</a:t>
            </a:r>
            <a:endParaRPr lang="en-US" sz="3200" dirty="0">
              <a:solidFill>
                <a:schemeClr val="bg2"/>
              </a:solidFill>
            </a:endParaRPr>
          </a:p>
        </p:txBody>
      </p:sp>
    </p:spTree>
    <p:extLst>
      <p:ext uri="{BB962C8B-B14F-4D97-AF65-F5344CB8AC3E}">
        <p14:creationId xmlns:p14="http://schemas.microsoft.com/office/powerpoint/2010/main" val="3416522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AFBD4-D4D4-B8C4-9118-BC5FA187D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A3A34E-9109-E618-80AF-CF8238269D77}"/>
              </a:ext>
            </a:extLst>
          </p:cNvPr>
          <p:cNvSpPr>
            <a:spLocks noGrp="1"/>
          </p:cNvSpPr>
          <p:nvPr>
            <p:ph type="title"/>
          </p:nvPr>
        </p:nvSpPr>
        <p:spPr>
          <a:xfrm>
            <a:off x="831850" y="729132"/>
            <a:ext cx="10379914" cy="1048542"/>
          </a:xfrm>
        </p:spPr>
        <p:txBody>
          <a:bodyPr anchor="b">
            <a:normAutofit fontScale="90000"/>
          </a:bodyPr>
          <a:lstStyle/>
          <a:p>
            <a:r>
              <a:rPr lang="en-US" dirty="0"/>
              <a:t>Multidirected Partiality</a:t>
            </a:r>
            <a:br>
              <a:rPr lang="en-US" dirty="0"/>
            </a:br>
            <a:r>
              <a:rPr lang="en-US" sz="3600" dirty="0"/>
              <a:t>(Boszormenyi-Nagy &amp; Krasner, 1986)</a:t>
            </a:r>
            <a:endParaRPr lang="en-US" dirty="0"/>
          </a:p>
        </p:txBody>
      </p:sp>
      <p:sp>
        <p:nvSpPr>
          <p:cNvPr id="7" name="Text Placeholder 2">
            <a:extLst>
              <a:ext uri="{FF2B5EF4-FFF2-40B4-BE49-F238E27FC236}">
                <a16:creationId xmlns:a16="http://schemas.microsoft.com/office/drawing/2014/main" id="{D1B200CB-54C5-3F7D-2494-7906D9874008}"/>
              </a:ext>
            </a:extLst>
          </p:cNvPr>
          <p:cNvSpPr>
            <a:spLocks noGrp="1"/>
          </p:cNvSpPr>
          <p:nvPr>
            <p:ph type="body" idx="1"/>
          </p:nvPr>
        </p:nvSpPr>
        <p:spPr>
          <a:xfrm>
            <a:off x="831849" y="2022397"/>
            <a:ext cx="10379915" cy="3791554"/>
          </a:xfrm>
        </p:spPr>
        <p:txBody>
          <a:bodyPr>
            <a:normAutofit/>
          </a:bodyPr>
          <a:lstStyle/>
          <a:p>
            <a:pPr marL="342900" indent="-342900">
              <a:buFont typeface="Arial" panose="020B0604020202020204" pitchFamily="34" charset="0"/>
              <a:buChar char="•"/>
            </a:pPr>
            <a:r>
              <a:rPr lang="en-US" sz="3200" dirty="0"/>
              <a:t>Differs from therapeutic neutrality</a:t>
            </a:r>
          </a:p>
          <a:p>
            <a:pPr marL="342900" indent="-342900">
              <a:buFont typeface="Arial" panose="020B0604020202020204" pitchFamily="34" charset="0"/>
              <a:buChar char="•"/>
            </a:pPr>
            <a:r>
              <a:rPr lang="en-US" sz="3200" dirty="0"/>
              <a:t>The therapist is on everybody’s side (partial)—especially children</a:t>
            </a:r>
          </a:p>
          <a:p>
            <a:pPr marL="342900" indent="-342900">
              <a:buFont typeface="Arial" panose="020B0604020202020204" pitchFamily="34" charset="0"/>
              <a:buChar char="•"/>
            </a:pPr>
            <a:r>
              <a:rPr lang="en-US" sz="3200" dirty="0"/>
              <a:t>The therapist empathizes with each side’s valid claim against the other</a:t>
            </a:r>
          </a:p>
          <a:p>
            <a:pPr marL="342900" indent="-342900">
              <a:buFont typeface="Arial" panose="020B0604020202020204" pitchFamily="34" charset="0"/>
              <a:buChar char="•"/>
            </a:pPr>
            <a:r>
              <a:rPr lang="en-US" sz="3200" dirty="0"/>
              <a:t>The therapist holds each party accountable for their effect on the other</a:t>
            </a:r>
          </a:p>
          <a:p>
            <a:pPr marL="342900" indent="-342900">
              <a:buFont typeface="Arial" panose="020B0604020202020204" pitchFamily="34" charset="0"/>
              <a:buChar char="•"/>
            </a:pPr>
            <a:endParaRPr lang="en-US" sz="3200" dirty="0"/>
          </a:p>
        </p:txBody>
      </p:sp>
    </p:spTree>
    <p:extLst>
      <p:ext uri="{BB962C8B-B14F-4D97-AF65-F5344CB8AC3E}">
        <p14:creationId xmlns:p14="http://schemas.microsoft.com/office/powerpoint/2010/main" val="1696040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A08AC-20E2-59ED-EFA8-85D2E173C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C2901B-B2AD-8737-9AE4-C6359A69A399}"/>
              </a:ext>
            </a:extLst>
          </p:cNvPr>
          <p:cNvSpPr>
            <a:spLocks noGrp="1"/>
          </p:cNvSpPr>
          <p:nvPr>
            <p:ph type="title"/>
          </p:nvPr>
        </p:nvSpPr>
        <p:spPr>
          <a:xfrm>
            <a:off x="831850" y="353291"/>
            <a:ext cx="10379914" cy="1039091"/>
          </a:xfrm>
        </p:spPr>
        <p:txBody>
          <a:bodyPr anchor="b">
            <a:normAutofit/>
          </a:bodyPr>
          <a:lstStyle/>
          <a:p>
            <a:r>
              <a:rPr lang="en-US" dirty="0"/>
              <a:t>Conclusion</a:t>
            </a:r>
          </a:p>
        </p:txBody>
      </p:sp>
      <p:sp>
        <p:nvSpPr>
          <p:cNvPr id="7" name="Text Placeholder 2">
            <a:extLst>
              <a:ext uri="{FF2B5EF4-FFF2-40B4-BE49-F238E27FC236}">
                <a16:creationId xmlns:a16="http://schemas.microsoft.com/office/drawing/2014/main" id="{FD005236-1639-8E55-1BBE-8951C67F43A2}"/>
              </a:ext>
            </a:extLst>
          </p:cNvPr>
          <p:cNvSpPr>
            <a:spLocks noGrp="1"/>
          </p:cNvSpPr>
          <p:nvPr>
            <p:ph type="body" idx="1"/>
          </p:nvPr>
        </p:nvSpPr>
        <p:spPr>
          <a:xfrm>
            <a:off x="831849" y="1600200"/>
            <a:ext cx="10379915" cy="4213751"/>
          </a:xfrm>
        </p:spPr>
        <p:txBody>
          <a:bodyPr>
            <a:normAutofit/>
          </a:bodyPr>
          <a:lstStyle/>
          <a:p>
            <a:pPr marL="342900" indent="-342900">
              <a:buFont typeface="Arial" panose="020B0604020202020204" pitchFamily="34" charset="0"/>
              <a:buChar char="•"/>
            </a:pPr>
            <a:r>
              <a:rPr lang="en-US" sz="3200" dirty="0"/>
              <a:t>You can see clients individually and together!</a:t>
            </a:r>
          </a:p>
          <a:p>
            <a:pPr marL="342900" indent="-342900">
              <a:buFont typeface="Arial" panose="020B0604020202020204" pitchFamily="34" charset="0"/>
              <a:buChar char="•"/>
            </a:pPr>
            <a:r>
              <a:rPr lang="en-US" sz="3200" dirty="0"/>
              <a:t>Integrating systemic and individual therapies can be deep, gratifying work for all</a:t>
            </a:r>
          </a:p>
          <a:p>
            <a:pPr marL="342900" indent="-342900">
              <a:buFont typeface="Arial" panose="020B0604020202020204" pitchFamily="34" charset="0"/>
              <a:buChar char="•"/>
            </a:pPr>
            <a:r>
              <a:rPr lang="en-US" sz="3200" dirty="0"/>
              <a:t>Multilateral accountability makes for a solid trust base</a:t>
            </a:r>
          </a:p>
          <a:p>
            <a:pPr marL="342900" indent="-342900">
              <a:buFont typeface="Arial" panose="020B0604020202020204" pitchFamily="34" charset="0"/>
              <a:buChar char="•"/>
            </a:pPr>
            <a:r>
              <a:rPr lang="en-US" sz="3200" dirty="0"/>
              <a:t>Structuring the therapy, especially in the “opening game,” is critical—especially traffic-copping</a:t>
            </a:r>
          </a:p>
          <a:p>
            <a:pPr marL="342900" indent="-342900">
              <a:buFont typeface="Arial" panose="020B0604020202020204" pitchFamily="34" charset="0"/>
              <a:buChar char="•"/>
            </a:pPr>
            <a:r>
              <a:rPr lang="en-US" sz="3200" dirty="0"/>
              <a:t>Seek consultation; read stuff</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p:txBody>
      </p:sp>
    </p:spTree>
    <p:extLst>
      <p:ext uri="{BB962C8B-B14F-4D97-AF65-F5344CB8AC3E}">
        <p14:creationId xmlns:p14="http://schemas.microsoft.com/office/powerpoint/2010/main" val="21499374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EMDRIA Conference 2024">
      <a:dk1>
        <a:srgbClr val="000000"/>
      </a:dk1>
      <a:lt1>
        <a:sysClr val="window" lastClr="FFFFFF"/>
      </a:lt1>
      <a:dk2>
        <a:srgbClr val="253D60"/>
      </a:dk2>
      <a:lt2>
        <a:srgbClr val="E7E6E6"/>
      </a:lt2>
      <a:accent1>
        <a:srgbClr val="349686"/>
      </a:accent1>
      <a:accent2>
        <a:srgbClr val="D65F2C"/>
      </a:accent2>
      <a:accent3>
        <a:srgbClr val="F1F4F5"/>
      </a:accent3>
      <a:accent4>
        <a:srgbClr val="444444"/>
      </a:accent4>
      <a:accent5>
        <a:srgbClr val="253D60"/>
      </a:accent5>
      <a:accent6>
        <a:srgbClr val="85D5C8"/>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FA1CCCAF-FA07-DD42-BDE3-6F0C696675D4}">
  <we:reference id="wa200007130" version="1.0.0.1" store="en-US" storeType="OMEX"/>
  <we:alternateReferences>
    <we:reference id="wa200007130" version="1.0.0.1" store="wa200007130"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99DB2F77-3817-1B48-A8F9-0D90F9D61721}">
  <we:reference id="wa200007130" version="1.0.0.1" store="en-US" storeType="OMEX"/>
  <we:alternateReferences>
    <we:reference id="wa200007130" version="1.0.0.1" store="wa20000713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26782</TotalTime>
  <Words>3740</Words>
  <Application>Microsoft Macintosh PowerPoint</Application>
  <PresentationFormat>Widescreen</PresentationFormat>
  <Paragraphs>402</Paragraphs>
  <Slides>53</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Albert Sans</vt:lpstr>
      <vt:lpstr>Albert Sans SemiBold</vt:lpstr>
      <vt:lpstr>Kumbh Sans</vt:lpstr>
      <vt:lpstr>Aptos</vt:lpstr>
      <vt:lpstr>Arial</vt:lpstr>
      <vt:lpstr>Courier New</vt:lpstr>
      <vt:lpstr>Office Theme</vt:lpstr>
      <vt:lpstr>Integrating EMDR Into Couples Therapy: Enhancing Relationships Through Trauma-Informed Practices</vt:lpstr>
      <vt:lpstr>Session Outline</vt:lpstr>
      <vt:lpstr>Introduction: EMDR and Couples Therapy</vt:lpstr>
      <vt:lpstr>Importance of Integrating EMDR  Into Couples Therapy</vt:lpstr>
      <vt:lpstr>Challenges and Considerations</vt:lpstr>
      <vt:lpstr>Epistemological Challenges: History</vt:lpstr>
      <vt:lpstr>Epistemological Challenges: Contemporary</vt:lpstr>
      <vt:lpstr>Epistemological Challenges: Practices</vt:lpstr>
      <vt:lpstr>Epistemological Challenges: Practices</vt:lpstr>
      <vt:lpstr>Epistemological Challenges: Negative effects</vt:lpstr>
      <vt:lpstr>Modal Challenges</vt:lpstr>
      <vt:lpstr>Modal Challenges</vt:lpstr>
      <vt:lpstr>Countertransference Challenges: Therapist’s history:</vt:lpstr>
      <vt:lpstr>Countertransference Challenges: Therapist’s history of:</vt:lpstr>
      <vt:lpstr>Countertransference Issues: Hidden Traps</vt:lpstr>
      <vt:lpstr>Countertransference Issues: Manifestations</vt:lpstr>
      <vt:lpstr>Countertransference Issues: Missed Opportunities</vt:lpstr>
      <vt:lpstr>Assessment Framework Horizontal and Vertical Dimensions</vt:lpstr>
      <vt:lpstr>Assessment Framework Horizontal and Vertical Dimensions</vt:lpstr>
      <vt:lpstr>Intersubjective Fusion </vt:lpstr>
      <vt:lpstr>Intersubjective Fusion </vt:lpstr>
      <vt:lpstr>Pathological Dependency (Litt, 2007) </vt:lpstr>
      <vt:lpstr>Merger: When two become One</vt:lpstr>
      <vt:lpstr>Pathological Dependency   </vt:lpstr>
      <vt:lpstr>Pathological Dependency:  The Bad Object Game (Litt, 2024)</vt:lpstr>
      <vt:lpstr>Pathological Dependency:  The Bad Object Game (Litt, 2024)</vt:lpstr>
      <vt:lpstr>Pathological Dependency:  The Bad Object Game (Litt, 2024)</vt:lpstr>
      <vt:lpstr>  Strategies for bad object-role assignment:  </vt:lpstr>
      <vt:lpstr>Blame/Fault vs. Responsibility </vt:lpstr>
      <vt:lpstr>5-Step Method for  Assessment and Contracting (Litt, 2009)</vt:lpstr>
      <vt:lpstr>The Convincer</vt:lpstr>
      <vt:lpstr>Treatment Considerations</vt:lpstr>
      <vt:lpstr>*Choosing Which Partner To Start With</vt:lpstr>
      <vt:lpstr>*Choosing Which Partner To Start With</vt:lpstr>
      <vt:lpstr>*Choosing Which Partner To Start With</vt:lpstr>
      <vt:lpstr>Integrated Relational Therapy</vt:lpstr>
      <vt:lpstr>Contracting for Integrated Therapy</vt:lpstr>
      <vt:lpstr>Session Attendance Considerations </vt:lpstr>
      <vt:lpstr>Conjoint EMDR: Benefits</vt:lpstr>
      <vt:lpstr>Conjoint EMDR: Contraindications</vt:lpstr>
      <vt:lpstr>Conjoint Sessions: Methodological Considerations</vt:lpstr>
      <vt:lpstr>The Trouble with Triangles</vt:lpstr>
      <vt:lpstr>The Trouble with Triangles</vt:lpstr>
      <vt:lpstr>The Trouble with Triangles</vt:lpstr>
      <vt:lpstr>Converting Complaints Into Claims</vt:lpstr>
      <vt:lpstr>Converting Complaints Into Claims</vt:lpstr>
      <vt:lpstr>Invalid Claims: a Deeper Look</vt:lpstr>
      <vt:lpstr>Valid Claims: a Deeper Look</vt:lpstr>
      <vt:lpstr>The Hearing Test: What does it mean to “Hear”?</vt:lpstr>
      <vt:lpstr>The Hearing Test</vt:lpstr>
      <vt:lpstr>The Hearing Test</vt:lpstr>
      <vt:lpstr>Multidirected Partiality (Boszormenyi-Nagy &amp; Krasner, 1986)</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Stumpy Shavers</cp:lastModifiedBy>
  <cp:revision>90</cp:revision>
  <dcterms:created xsi:type="dcterms:W3CDTF">2024-05-22T13:58:56Z</dcterms:created>
  <dcterms:modified xsi:type="dcterms:W3CDTF">2025-09-01T03:55:11Z</dcterms:modified>
</cp:coreProperties>
</file>